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Slab"/>
      <p:regular r:id="rId24"/>
      <p:bold r:id="rId25"/>
    </p:embeddedFon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4" name="Thong Bui"/>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Slab-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font" Target="fonts/RobotoSlab-bold.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7-12-06T21:28:50.521">
    <p:pos x="32" y="601"/>
    <p:text>David's feedback: 2 slides for the intro are too long. Maybe merge 2 &amp; 3 together. Maybe Shankar can take over slide 4; Zhongqiao can take over the last few slides?</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2" dt="2017-12-06T23:07:09.855">
    <p:pos x="6000" y="0"/>
    <p:text>The original question we tried to answer: If I have money to invest for the next 30, 60 days, which stocks should I pick?</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3" dt="2017-12-06T21:35:41.480">
    <p:pos x="116" y="639"/>
    <p:text>This is kind of a copy of the slide 5 and 7 so you may go through it briefly without going into details</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4" dt="2017-12-06T21:45:17.376">
    <p:pos x="6000" y="0"/>
    <p:text>Hi Sarah, This slide and slide 15 are taking the most of your time which left little for demo as well as "Next Steps". You may want to go cut them shorter (3 mins in total)</p:text>
  </p:cm>
</p:cmLst>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thongnbui/MIDS_capstone" TargetMode="External"/><Relationship Id="rId3" Type="http://schemas.openxmlformats.org/officeDocument/2006/relationships/hyperlink" Target="https://github.com/thongnbui/MIDS_capstone/blob/master/code/lstm2_create_models.py" TargetMode="External"/><Relationship Id="rId4" Type="http://schemas.openxmlformats.org/officeDocument/2006/relationships/hyperlink" Target="https://github.com/thongnbui/MIDS_capstone/blob/master/code/lstm2_create_models.py" TargetMode="External"/><Relationship Id="rId5" Type="http://schemas.openxmlformats.org/officeDocument/2006/relationships/hyperlink" Target="https://github.com/thongnbui/MIDS_capstone/blob/master/code/lstm2_create_models.py"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Sarah</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Sarah</a:t>
            </a:r>
            <a:r>
              <a:rPr lang="en"/>
              <a:t>-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Sarah</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Sarah</a:t>
            </a:r>
            <a:r>
              <a:rPr lang="en"/>
              <a:t>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Shape 189"/>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90" name="Shape 19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Sarah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Shape 19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99" name="Shape 1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Sarah</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Shape 20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05" name="Shape 2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Shape 21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11" name="Shape 2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Shape 21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17" name="Shape 2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Shankar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79" name="Shape 7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Shankar</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Shape 8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87" name="Shape 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Zhongqiao</a:t>
            </a:r>
          </a:p>
          <a:p>
            <a:pPr indent="0" lvl="0" marL="0">
              <a:spcBef>
                <a:spcPts val="0"/>
              </a:spcBef>
              <a:buNone/>
            </a:pPr>
            <a:r>
              <a:t/>
            </a:r>
            <a:endParaRPr/>
          </a:p>
          <a:p>
            <a:pPr indent="0" lvl="0" marL="0" rtl="0">
              <a:spcBef>
                <a:spcPts val="0"/>
              </a:spcBef>
              <a:buNone/>
            </a:pPr>
            <a:r>
              <a:rPr lang="en"/>
              <a:t>We will dive into details in the following slides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Thong: </a:t>
            </a:r>
          </a:p>
          <a:p>
            <a:pPr indent="-317500" lvl="0" marL="457200" rtl="0">
              <a:spcBef>
                <a:spcPts val="0"/>
              </a:spcBef>
              <a:spcAft>
                <a:spcPts val="0"/>
              </a:spcAft>
              <a:buSzPts val="1400"/>
              <a:buChar char="-"/>
            </a:pPr>
            <a:r>
              <a:rPr lang="en"/>
              <a:t>Main github: </a:t>
            </a:r>
            <a:r>
              <a:rPr lang="en" u="sng">
                <a:solidFill>
                  <a:schemeClr val="hlink"/>
                </a:solidFill>
                <a:hlinkClick r:id="rId2"/>
              </a:rPr>
              <a:t>https://github.com/thongnbui/MIDS_capstone</a:t>
            </a:r>
          </a:p>
          <a:p>
            <a:pPr indent="-317500" lvl="0" marL="457200" rtl="0">
              <a:spcBef>
                <a:spcPts val="0"/>
              </a:spcBef>
              <a:spcAft>
                <a:spcPts val="0"/>
              </a:spcAft>
              <a:buSzPts val="1400"/>
              <a:buChar char="-"/>
            </a:pPr>
            <a:r>
              <a:rPr lang="en"/>
              <a:t>Specific codes for:</a:t>
            </a:r>
          </a:p>
          <a:p>
            <a:pPr indent="-317500" lvl="0" marL="914400" rtl="0">
              <a:spcBef>
                <a:spcPts val="0"/>
              </a:spcBef>
              <a:spcAft>
                <a:spcPts val="0"/>
              </a:spcAft>
              <a:buSzPts val="1400"/>
              <a:buChar char="-"/>
            </a:pPr>
            <a:r>
              <a:rPr lang="en" u="sng">
                <a:solidFill>
                  <a:schemeClr val="hlink"/>
                </a:solidFill>
                <a:hlinkClick r:id="rId3"/>
              </a:rPr>
              <a:t>L</a:t>
            </a:r>
            <a:r>
              <a:rPr lang="en" u="sng">
                <a:solidFill>
                  <a:schemeClr val="hlink"/>
                </a:solidFill>
                <a:hlinkClick r:id="rId4"/>
              </a:rPr>
              <a:t>stm2_create_models.py</a:t>
            </a:r>
          </a:p>
          <a:p>
            <a:pPr indent="-317500" lvl="0" marL="914400" rtl="0">
              <a:spcBef>
                <a:spcPts val="0"/>
              </a:spcBef>
              <a:buSzPts val="1400"/>
              <a:buChar char="-"/>
            </a:pPr>
            <a:r>
              <a:rPr lang="en" u="sng">
                <a:solidFill>
                  <a:schemeClr val="hlink"/>
                </a:solidFill>
                <a:hlinkClick r:id="rId5"/>
              </a:rPr>
              <a:t>lstm2_predict.py</a:t>
            </a:r>
          </a:p>
          <a:p>
            <a:pPr indent="0" lvl="0" mar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rPr lang="en"/>
              <a:t>Thong - More on LSTM:</a:t>
            </a:r>
          </a:p>
          <a:p>
            <a:pPr indent="0" lvl="0" marL="0" rtl="0">
              <a:spcBef>
                <a:spcPts val="0"/>
              </a:spcBef>
              <a:buNone/>
            </a:pPr>
            <a:r>
              <a:rPr lang="en" sz="1200">
                <a:solidFill>
                  <a:srgbClr val="333333"/>
                </a:solidFill>
                <a:latin typeface="Georgia"/>
                <a:ea typeface="Georgia"/>
                <a:cs typeface="Georgia"/>
                <a:sym typeface="Georgia"/>
              </a:rPr>
              <a:t>In other words, the prediction of </a:t>
            </a:r>
            <a:r>
              <a:rPr i="1" lang="en" sz="1200">
                <a:solidFill>
                  <a:srgbClr val="333333"/>
                </a:solidFill>
                <a:latin typeface="Georgia"/>
                <a:ea typeface="Georgia"/>
                <a:cs typeface="Georgia"/>
                <a:sym typeface="Georgia"/>
              </a:rPr>
              <a:t>nth</a:t>
            </a:r>
            <a:r>
              <a:rPr lang="en" sz="1200">
                <a:solidFill>
                  <a:srgbClr val="333333"/>
                </a:solidFill>
                <a:latin typeface="Georgia"/>
                <a:ea typeface="Georgia"/>
                <a:cs typeface="Georgia"/>
                <a:sym typeface="Georgia"/>
              </a:rPr>
              <a:t> sample in a sequence of test samples can be influenced by an input that was given many time steps before. </a:t>
            </a:r>
          </a:p>
          <a:p>
            <a:pPr indent="0" lvl="0" marL="0" rtl="0">
              <a:spcBef>
                <a:spcPts val="0"/>
              </a:spcBef>
              <a:buNone/>
            </a:pPr>
            <a:r>
              <a:rPr lang="en" sz="1200">
                <a:solidFill>
                  <a:srgbClr val="333333"/>
                </a:solidFill>
                <a:latin typeface="Georgia"/>
                <a:ea typeface="Georgia"/>
                <a:cs typeface="Georgia"/>
                <a:sym typeface="Georgia"/>
              </a:rPr>
              <a:t>Preserving the long term dependencies in the network is done by its </a:t>
            </a:r>
            <a:r>
              <a:rPr b="1" lang="en" sz="1200">
                <a:solidFill>
                  <a:srgbClr val="333333"/>
                </a:solidFill>
                <a:latin typeface="Georgia"/>
                <a:ea typeface="Georgia"/>
                <a:cs typeface="Georgia"/>
                <a:sym typeface="Georgia"/>
              </a:rPr>
              <a:t>Gating </a:t>
            </a:r>
            <a:r>
              <a:rPr lang="en" sz="1200">
                <a:solidFill>
                  <a:srgbClr val="333333"/>
                </a:solidFill>
                <a:latin typeface="Georgia"/>
                <a:ea typeface="Georgia"/>
                <a:cs typeface="Georgia"/>
                <a:sym typeface="Georgia"/>
              </a:rPr>
              <a:t>mechanisms. The network can store or release memory on the go through the gating mechanism</a:t>
            </a:r>
          </a:p>
          <a:p>
            <a:pPr indent="0" lvl="0" marL="0" rtl="0">
              <a:spcBef>
                <a:spcPts val="0"/>
              </a:spcBef>
              <a:buNone/>
            </a:pPr>
            <a:r>
              <a:t/>
            </a:r>
            <a:endParaRPr sz="1200">
              <a:solidFill>
                <a:srgbClr val="333333"/>
              </a:solidFill>
              <a:latin typeface="Georgia"/>
              <a:ea typeface="Georgia"/>
              <a:cs typeface="Georgia"/>
              <a:sym typeface="Georgi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a:t>Thong - </a:t>
            </a:r>
          </a:p>
          <a:p>
            <a:pPr indent="0" lvl="0" marL="0" rtl="0">
              <a:spcBef>
                <a:spcPts val="0"/>
              </a:spcBef>
              <a:buNone/>
            </a:pPr>
            <a:r>
              <a:rPr lang="en" sz="1150">
                <a:solidFill>
                  <a:srgbClr val="555555"/>
                </a:solidFill>
                <a:highlight>
                  <a:srgbClr val="FFFFFF"/>
                </a:highlight>
              </a:rPr>
              <a:t>box and whisker plot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sz="600"/>
              <a:t>Zhongqiao</a:t>
            </a:r>
          </a:p>
          <a:p>
            <a:pPr indent="0" lvl="0" marL="0" rtl="0">
              <a:lnSpc>
                <a:spcPct val="115000"/>
              </a:lnSpc>
              <a:spcBef>
                <a:spcPts val="0"/>
              </a:spcBef>
              <a:buNone/>
            </a:pPr>
            <a:r>
              <a:t/>
            </a:r>
            <a:endParaRPr sz="600"/>
          </a:p>
          <a:p>
            <a:pPr indent="0" lvl="0" marL="0" rtl="0">
              <a:lnSpc>
                <a:spcPct val="115000"/>
              </a:lnSpc>
              <a:spcBef>
                <a:spcPts val="0"/>
              </a:spcBef>
              <a:buNone/>
            </a:pPr>
            <a:r>
              <a:rPr lang="en" sz="600"/>
              <a:t>To avoid misleading investors </a:t>
            </a:r>
          </a:p>
          <a:p>
            <a:pPr indent="-266700" lvl="0" marL="457200" rtl="0">
              <a:spcBef>
                <a:spcPts val="0"/>
              </a:spcBef>
              <a:buSzPts val="600"/>
              <a:buChar char="●"/>
            </a:pPr>
            <a:r>
              <a:rPr lang="en" sz="600"/>
              <a:t>Simplify the process of picking the best stocks from a large pool of S&amp;P500 stocks</a:t>
            </a:r>
          </a:p>
          <a:p>
            <a:pPr indent="-266700" lvl="0" marL="457200" rtl="0">
              <a:spcBef>
                <a:spcPts val="0"/>
              </a:spcBef>
              <a:buSzPts val="600"/>
              <a:buChar char="●"/>
            </a:pPr>
            <a:r>
              <a:rPr lang="en" sz="600"/>
              <a:t>Provided multiple options for different investor</a:t>
            </a:r>
          </a:p>
          <a:p>
            <a:pPr indent="-266700" lvl="0" marL="457200" rtl="0">
              <a:lnSpc>
                <a:spcPct val="115000"/>
              </a:lnSpc>
              <a:spcBef>
                <a:spcPts val="0"/>
              </a:spcBef>
              <a:spcAft>
                <a:spcPts val="1600"/>
              </a:spcAft>
              <a:buSzPts val="600"/>
              <a:buChar char="●"/>
            </a:pPr>
            <a:r>
              <a:rPr lang="en" sz="600"/>
              <a:t>Meanings of RMSE and Standard Deviation (SD) during this period (last 90 days)</a:t>
            </a:r>
          </a:p>
          <a:p>
            <a:pPr indent="-266700" lvl="0" marL="457200" rtl="0">
              <a:lnSpc>
                <a:spcPct val="115000"/>
              </a:lnSpc>
              <a:spcBef>
                <a:spcPts val="0"/>
              </a:spcBef>
              <a:spcAft>
                <a:spcPts val="1600"/>
              </a:spcAft>
              <a:buSzPts val="600"/>
              <a:buChar char="●"/>
            </a:pPr>
            <a:r>
              <a:rPr lang="en" sz="600"/>
              <a:t>RMSE measures </a:t>
            </a:r>
            <a:r>
              <a:rPr b="1" lang="en" sz="600"/>
              <a:t>accuracy</a:t>
            </a:r>
            <a:r>
              <a:rPr lang="en" sz="600"/>
              <a:t> of prediction</a:t>
            </a:r>
          </a:p>
          <a:p>
            <a:pPr indent="-266700" lvl="1" marL="914400" rtl="0">
              <a:lnSpc>
                <a:spcPct val="115000"/>
              </a:lnSpc>
              <a:spcBef>
                <a:spcPts val="0"/>
              </a:spcBef>
              <a:spcAft>
                <a:spcPts val="1600"/>
              </a:spcAft>
              <a:buSzPts val="600"/>
              <a:buChar char="○"/>
            </a:pPr>
            <a:r>
              <a:rPr lang="en" sz="600"/>
              <a:t>The smaller the number, the more accurate the prediction measured against actual values </a:t>
            </a:r>
          </a:p>
          <a:p>
            <a:pPr indent="-266700" lvl="0" marL="457200" rtl="0">
              <a:lnSpc>
                <a:spcPct val="115000"/>
              </a:lnSpc>
              <a:spcBef>
                <a:spcPts val="0"/>
              </a:spcBef>
              <a:spcAft>
                <a:spcPts val="1600"/>
              </a:spcAft>
              <a:buSzPts val="600"/>
              <a:buChar char="●"/>
            </a:pPr>
            <a:r>
              <a:rPr lang="en" sz="600"/>
              <a:t>SD measures the </a:t>
            </a:r>
            <a:r>
              <a:rPr b="1" lang="en" sz="600"/>
              <a:t>risk</a:t>
            </a:r>
            <a:r>
              <a:rPr lang="en" sz="600"/>
              <a:t> of this stock during this period - how much the prediction price is changed during this period</a:t>
            </a:r>
          </a:p>
          <a:p>
            <a:pPr indent="-266700" lvl="1" marL="914400" rtl="0">
              <a:lnSpc>
                <a:spcPct val="115000"/>
              </a:lnSpc>
              <a:spcBef>
                <a:spcPts val="0"/>
              </a:spcBef>
              <a:spcAft>
                <a:spcPts val="1600"/>
              </a:spcAft>
              <a:buSzPts val="600"/>
              <a:buChar char="○"/>
            </a:pPr>
            <a:r>
              <a:rPr lang="en" sz="600"/>
              <a:t>Low risk: predicted SD &lt; 0.45 percentile</a:t>
            </a:r>
          </a:p>
          <a:p>
            <a:pPr indent="-266700" lvl="1" marL="914400" rtl="0">
              <a:lnSpc>
                <a:spcPct val="115000"/>
              </a:lnSpc>
              <a:spcBef>
                <a:spcPts val="0"/>
              </a:spcBef>
              <a:spcAft>
                <a:spcPts val="1600"/>
              </a:spcAft>
              <a:buSzPts val="600"/>
              <a:buChar char="○"/>
            </a:pPr>
            <a:r>
              <a:rPr lang="en" sz="600"/>
              <a:t>Medium risk:  predicted SD is between [0.45, 0.75]</a:t>
            </a:r>
          </a:p>
          <a:p>
            <a:pPr indent="-266700" lvl="1" marL="914400" rtl="0">
              <a:lnSpc>
                <a:spcPct val="115000"/>
              </a:lnSpc>
              <a:spcBef>
                <a:spcPts val="0"/>
              </a:spcBef>
              <a:spcAft>
                <a:spcPts val="1600"/>
              </a:spcAft>
              <a:buSzPts val="600"/>
              <a:buChar char="○"/>
            </a:pPr>
            <a:r>
              <a:rPr lang="en" sz="600"/>
              <a:t>High risk: predicted SD &gt; 0.75</a:t>
            </a:r>
          </a:p>
          <a:p>
            <a:pPr indent="-266700" lvl="0" marL="457200" rtl="0">
              <a:lnSpc>
                <a:spcPct val="115000"/>
              </a:lnSpc>
              <a:spcBef>
                <a:spcPts val="0"/>
              </a:spcBef>
              <a:spcAft>
                <a:spcPts val="1600"/>
              </a:spcAft>
              <a:buSzPts val="600"/>
              <a:buChar char="●"/>
            </a:pPr>
            <a:r>
              <a:rPr lang="en" sz="600"/>
              <a:t>Pick the top stocks: a combination of average predicted gains and RMSE</a:t>
            </a:r>
          </a:p>
          <a:p>
            <a:pPr indent="-266700" lvl="0" marL="457200" rtl="0">
              <a:lnSpc>
                <a:spcPct val="115000"/>
              </a:lnSpc>
              <a:spcBef>
                <a:spcPts val="0"/>
              </a:spcBef>
              <a:spcAft>
                <a:spcPts val="1600"/>
              </a:spcAft>
              <a:buSzPts val="600"/>
              <a:buChar char="●"/>
            </a:pPr>
            <a:r>
              <a:rPr lang="en" sz="600"/>
              <a:t>Leveraged S&amp;P 500 index average return as a benchmark of the comparison</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rIns="91425" wrap="square" tIns="91425">
            <a:noAutofit/>
          </a:bodyPr>
          <a:lstStyle/>
          <a:p>
            <a:pPr indent="0" lvl="0" marL="0">
              <a:spcBef>
                <a:spcPts val="0"/>
              </a:spcBef>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rIns="91425" wrap="square" tIns="91425"/>
          <a:lstStyle>
            <a:lvl1pPr lvl="0" rtl="0">
              <a:spcBef>
                <a:spcPts val="0"/>
              </a:spcBef>
              <a:buSzPts val="4800"/>
              <a:buNone/>
              <a:defRPr sz="4800"/>
            </a:lvl1pPr>
            <a:lvl2pPr lvl="1" rtl="0">
              <a:spcBef>
                <a:spcPts val="0"/>
              </a:spcBef>
              <a:buSzPts val="4800"/>
              <a:buNone/>
              <a:defRPr sz="4800"/>
            </a:lvl2pPr>
            <a:lvl3pPr lvl="2" rtl="0">
              <a:spcBef>
                <a:spcPts val="0"/>
              </a:spcBef>
              <a:buSzPts val="4800"/>
              <a:buNone/>
              <a:defRPr sz="4800"/>
            </a:lvl3pPr>
            <a:lvl4pPr lvl="3" rtl="0">
              <a:spcBef>
                <a:spcPts val="0"/>
              </a:spcBef>
              <a:buSzPts val="4800"/>
              <a:buNone/>
              <a:defRPr sz="4800"/>
            </a:lvl4pPr>
            <a:lvl5pPr lvl="4" rtl="0">
              <a:spcBef>
                <a:spcPts val="0"/>
              </a:spcBef>
              <a:buSzPts val="4800"/>
              <a:buNone/>
              <a:defRPr sz="4800"/>
            </a:lvl5pPr>
            <a:lvl6pPr lvl="5" rtl="0">
              <a:spcBef>
                <a:spcPts val="0"/>
              </a:spcBef>
              <a:buSzPts val="4800"/>
              <a:buNone/>
              <a:defRPr sz="4800"/>
            </a:lvl6pPr>
            <a:lvl7pPr lvl="6" rtl="0">
              <a:spcBef>
                <a:spcPts val="0"/>
              </a:spcBef>
              <a:buSzPts val="4800"/>
              <a:buNone/>
              <a:defRPr sz="4800"/>
            </a:lvl7pPr>
            <a:lvl8pPr lvl="7" rtl="0">
              <a:spcBef>
                <a:spcPts val="0"/>
              </a:spcBef>
              <a:buSzPts val="4800"/>
              <a:buNone/>
              <a:defRPr sz="4800"/>
            </a:lvl8pPr>
            <a:lvl9pPr lvl="8" rtl="0">
              <a:spcBef>
                <a:spcPts val="0"/>
              </a:spcBef>
              <a:buSzPts val="4800"/>
              <a:buNone/>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rIns="91425" wrap="square" tIns="91425"/>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type="title"/>
          </p:nvPr>
        </p:nvSpPr>
        <p:spPr>
          <a:xfrm>
            <a:off x="475500" y="1258525"/>
            <a:ext cx="8222100" cy="1963500"/>
          </a:xfrm>
          <a:prstGeom prst="rect">
            <a:avLst/>
          </a:prstGeom>
        </p:spPr>
        <p:txBody>
          <a:bodyPr anchorCtr="0" anchor="b" bIns="91425" lIns="91425" rIns="91425" wrap="square" tIns="91425"/>
          <a:lstStyle>
            <a:lvl1pPr lvl="0" rtl="0" algn="ctr">
              <a:spcBef>
                <a:spcPts val="0"/>
              </a:spcBef>
              <a:buClr>
                <a:schemeClr val="dk2"/>
              </a:buClr>
              <a:buSzPts val="12000"/>
              <a:buNone/>
              <a:defRPr sz="12000">
                <a:solidFill>
                  <a:schemeClr val="dk2"/>
                </a:solidFill>
              </a:defRPr>
            </a:lvl1pPr>
            <a:lvl2pPr lvl="1" rtl="0" algn="ctr">
              <a:spcBef>
                <a:spcPts val="0"/>
              </a:spcBef>
              <a:buClr>
                <a:schemeClr val="dk2"/>
              </a:buClr>
              <a:buSzPts val="12000"/>
              <a:buNone/>
              <a:defRPr sz="12000">
                <a:solidFill>
                  <a:schemeClr val="dk2"/>
                </a:solidFill>
              </a:defRPr>
            </a:lvl2pPr>
            <a:lvl3pPr lvl="2" rtl="0" algn="ctr">
              <a:spcBef>
                <a:spcPts val="0"/>
              </a:spcBef>
              <a:buClr>
                <a:schemeClr val="dk2"/>
              </a:buClr>
              <a:buSzPts val="12000"/>
              <a:buNone/>
              <a:defRPr sz="12000">
                <a:solidFill>
                  <a:schemeClr val="dk2"/>
                </a:solidFill>
              </a:defRPr>
            </a:lvl3pPr>
            <a:lvl4pPr lvl="3" rtl="0" algn="ctr">
              <a:spcBef>
                <a:spcPts val="0"/>
              </a:spcBef>
              <a:buClr>
                <a:schemeClr val="dk2"/>
              </a:buClr>
              <a:buSzPts val="12000"/>
              <a:buNone/>
              <a:defRPr sz="12000">
                <a:solidFill>
                  <a:schemeClr val="dk2"/>
                </a:solidFill>
              </a:defRPr>
            </a:lvl4pPr>
            <a:lvl5pPr lvl="4" rtl="0" algn="ctr">
              <a:spcBef>
                <a:spcPts val="0"/>
              </a:spcBef>
              <a:buClr>
                <a:schemeClr val="dk2"/>
              </a:buClr>
              <a:buSzPts val="12000"/>
              <a:buNone/>
              <a:defRPr sz="12000">
                <a:solidFill>
                  <a:schemeClr val="dk2"/>
                </a:solidFill>
              </a:defRPr>
            </a:lvl5pPr>
            <a:lvl6pPr lvl="5" rtl="0" algn="ctr">
              <a:spcBef>
                <a:spcPts val="0"/>
              </a:spcBef>
              <a:buClr>
                <a:schemeClr val="dk2"/>
              </a:buClr>
              <a:buSzPts val="12000"/>
              <a:buNone/>
              <a:defRPr sz="12000">
                <a:solidFill>
                  <a:schemeClr val="dk2"/>
                </a:solidFill>
              </a:defRPr>
            </a:lvl6pPr>
            <a:lvl7pPr lvl="6" rtl="0" algn="ctr">
              <a:spcBef>
                <a:spcPts val="0"/>
              </a:spcBef>
              <a:buClr>
                <a:schemeClr val="dk2"/>
              </a:buClr>
              <a:buSzPts val="12000"/>
              <a:buNone/>
              <a:defRPr sz="12000">
                <a:solidFill>
                  <a:schemeClr val="dk2"/>
                </a:solidFill>
              </a:defRPr>
            </a:lvl7pPr>
            <a:lvl8pPr lvl="7" rtl="0" algn="ctr">
              <a:spcBef>
                <a:spcPts val="0"/>
              </a:spcBef>
              <a:buClr>
                <a:schemeClr val="dk2"/>
              </a:buClr>
              <a:buSzPts val="12000"/>
              <a:buNone/>
              <a:defRPr sz="12000">
                <a:solidFill>
                  <a:schemeClr val="dk2"/>
                </a:solidFill>
              </a:defRPr>
            </a:lvl8pPr>
            <a:lvl9pPr lvl="8" rtl="0" algn="ctr">
              <a:spcBef>
                <a:spcPts val="0"/>
              </a:spcBef>
              <a:buClr>
                <a:schemeClr val="dk2"/>
              </a:buClr>
              <a:buSzPts val="12000"/>
              <a:buNone/>
              <a:defRPr sz="12000">
                <a:solidFill>
                  <a:schemeClr val="dk2"/>
                </a:solidFill>
              </a:defRPr>
            </a:lvl9pPr>
          </a:lstStyle>
          <a:p/>
        </p:txBody>
      </p:sp>
      <p:sp>
        <p:nvSpPr>
          <p:cNvPr id="59" name="Shape 59"/>
          <p:cNvSpPr txBox="1"/>
          <p:nvPr>
            <p:ph idx="1" type="body"/>
          </p:nvPr>
        </p:nvSpPr>
        <p:spPr>
          <a:xfrm>
            <a:off x="475500" y="3304625"/>
            <a:ext cx="8222100" cy="1300800"/>
          </a:xfrm>
          <a:prstGeom prst="rect">
            <a:avLst/>
          </a:prstGeom>
        </p:spPr>
        <p:txBody>
          <a:bodyPr anchorCtr="0" anchor="t" bIns="91425" lIns="91425" rIns="91425" wrap="square" tIns="91425"/>
          <a:lstStyle>
            <a:lvl1pPr lvl="0" rtl="0" algn="ctr">
              <a:spcBef>
                <a:spcPts val="0"/>
              </a:spcBef>
              <a:buSzPts val="1800"/>
              <a:buChar char="●"/>
              <a:defRPr/>
            </a:lvl1pPr>
            <a:lvl2pPr lvl="1" rtl="0" algn="ctr">
              <a:spcBef>
                <a:spcPts val="0"/>
              </a:spcBef>
              <a:buSzPts val="1400"/>
              <a:buChar char="○"/>
              <a:defRPr/>
            </a:lvl2pPr>
            <a:lvl3pPr lvl="2" rtl="0" algn="ctr">
              <a:spcBef>
                <a:spcPts val="0"/>
              </a:spcBef>
              <a:buSzPts val="1400"/>
              <a:buChar char="■"/>
              <a:defRPr/>
            </a:lvl3pPr>
            <a:lvl4pPr lvl="3" rtl="0" algn="ctr">
              <a:spcBef>
                <a:spcPts val="0"/>
              </a:spcBef>
              <a:buSzPts val="1400"/>
              <a:buChar char="●"/>
              <a:defRPr/>
            </a:lvl4pPr>
            <a:lvl5pPr lvl="4" rtl="0" algn="ctr">
              <a:spcBef>
                <a:spcPts val="0"/>
              </a:spcBef>
              <a:buSzPts val="1400"/>
              <a:buChar char="○"/>
              <a:defRPr/>
            </a:lvl5pPr>
            <a:lvl6pPr lvl="5" rtl="0" algn="ctr">
              <a:spcBef>
                <a:spcPts val="0"/>
              </a:spcBef>
              <a:buSzPts val="1400"/>
              <a:buChar char="■"/>
              <a:defRPr/>
            </a:lvl6pPr>
            <a:lvl7pPr lvl="6" rtl="0" algn="ctr">
              <a:spcBef>
                <a:spcPts val="0"/>
              </a:spcBef>
              <a:buSzPts val="1400"/>
              <a:buChar char="●"/>
              <a:defRPr/>
            </a:lvl7pPr>
            <a:lvl8pPr lvl="7" rtl="0" algn="ctr">
              <a:spcBef>
                <a:spcPts val="0"/>
              </a:spcBef>
              <a:buSzPts val="1400"/>
              <a:buChar char="○"/>
              <a:defRPr/>
            </a:lvl8pPr>
            <a:lvl9pPr lvl="8" rtl="0" algn="ctr">
              <a:spcBef>
                <a:spcPts val="0"/>
              </a:spcBef>
              <a:buSzPts val="1400"/>
              <a:buChar char="■"/>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rIns="91425" wrap="square" tIns="91425"/>
          <a:lstStyle>
            <a:lvl1pPr lvl="0" rtl="0">
              <a:spcBef>
                <a:spcPts val="0"/>
              </a:spcBef>
              <a:buSzPts val="4200"/>
              <a:buNone/>
              <a:defRPr sz="4200"/>
            </a:lvl1pPr>
            <a:lvl2pPr lvl="1" rtl="0">
              <a:spcBef>
                <a:spcPts val="0"/>
              </a:spcBef>
              <a:buSzPts val="4200"/>
              <a:buNone/>
              <a:defRPr sz="4200"/>
            </a:lvl2pPr>
            <a:lvl3pPr lvl="2" rtl="0">
              <a:spcBef>
                <a:spcPts val="0"/>
              </a:spcBef>
              <a:buSzPts val="4200"/>
              <a:buNone/>
              <a:defRPr sz="4200"/>
            </a:lvl3pPr>
            <a:lvl4pPr lvl="3" rtl="0">
              <a:spcBef>
                <a:spcPts val="0"/>
              </a:spcBef>
              <a:buSzPts val="4200"/>
              <a:buNone/>
              <a:defRPr sz="4200"/>
            </a:lvl4pPr>
            <a:lvl5pPr lvl="4" rtl="0">
              <a:spcBef>
                <a:spcPts val="0"/>
              </a:spcBef>
              <a:buSzPts val="4200"/>
              <a:buNone/>
              <a:defRPr sz="4200"/>
            </a:lvl5pPr>
            <a:lvl6pPr lvl="5" rtl="0">
              <a:spcBef>
                <a:spcPts val="0"/>
              </a:spcBef>
              <a:buSzPts val="4200"/>
              <a:buNone/>
              <a:defRPr sz="4200"/>
            </a:lvl6pPr>
            <a:lvl7pPr lvl="6" rtl="0">
              <a:spcBef>
                <a:spcPts val="0"/>
              </a:spcBef>
              <a:buSzPts val="4200"/>
              <a:buNone/>
              <a:defRPr sz="4200"/>
            </a:lvl7pPr>
            <a:lvl8pPr lvl="7" rtl="0">
              <a:spcBef>
                <a:spcPts val="0"/>
              </a:spcBef>
              <a:buSzPts val="4200"/>
              <a:buNone/>
              <a:defRPr sz="4200"/>
            </a:lvl8pPr>
            <a:lvl9pPr lvl="8" rtl="0">
              <a:spcBef>
                <a:spcPts val="0"/>
              </a:spcBef>
              <a:buSzPts val="4200"/>
              <a:buNone/>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8" name="Shape 18"/>
        <p:cNvGrpSpPr/>
        <p:nvPr/>
      </p:nvGrpSpPr>
      <p:grpSpPr>
        <a:xfrm>
          <a:off x="0" y="0"/>
          <a:ext cx="0" cy="0"/>
          <a:chOff x="0" y="0"/>
          <a:chExt cx="0" cy="0"/>
        </a:xfrm>
      </p:grpSpPr>
      <p:sp>
        <p:nvSpPr>
          <p:cNvPr id="19" name="Shape 19"/>
          <p:cNvSpPr/>
          <p:nvPr/>
        </p:nvSpPr>
        <p:spPr>
          <a:xfrm flipH="1" rot="10800000">
            <a:off x="0" y="683100"/>
            <a:ext cx="9144000" cy="44604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20" name="Shape 20"/>
          <p:cNvSpPr/>
          <p:nvPr/>
        </p:nvSpPr>
        <p:spPr>
          <a:xfrm>
            <a:off x="0" y="683100"/>
            <a:ext cx="9144000" cy="11115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rIns="91425" wrap="square" tIns="91425"/>
          <a:lstStyle>
            <a:lvl1pPr lvl="0" rtl="0">
              <a:spcBef>
                <a:spcPts val="0"/>
              </a:spcBef>
              <a:buSzPts val="3200"/>
              <a:buNone/>
              <a:defRPr/>
            </a:lvl1pPr>
            <a:lvl2pPr lvl="1" rtl="0">
              <a:spcBef>
                <a:spcPts val="0"/>
              </a:spcBef>
              <a:buSzPts val="3200"/>
              <a:buNone/>
              <a:defRPr/>
            </a:lvl2pPr>
            <a:lvl3pPr lvl="2" rtl="0">
              <a:spcBef>
                <a:spcPts val="0"/>
              </a:spcBef>
              <a:buSzPts val="3200"/>
              <a:buNone/>
              <a:defRPr/>
            </a:lvl3pPr>
            <a:lvl4pPr lvl="3" rtl="0">
              <a:spcBef>
                <a:spcPts val="0"/>
              </a:spcBef>
              <a:buSzPts val="3200"/>
              <a:buNone/>
              <a:defRPr/>
            </a:lvl4pPr>
            <a:lvl5pPr lvl="4" rtl="0">
              <a:spcBef>
                <a:spcPts val="0"/>
              </a:spcBef>
              <a:buSzPts val="3200"/>
              <a:buNone/>
              <a:defRPr/>
            </a:lvl5pPr>
            <a:lvl6pPr lvl="5" rtl="0">
              <a:spcBef>
                <a:spcPts val="0"/>
              </a:spcBef>
              <a:buSzPts val="3200"/>
              <a:buNone/>
              <a:defRPr/>
            </a:lvl6pPr>
            <a:lvl7pPr lvl="6" rtl="0">
              <a:spcBef>
                <a:spcPts val="0"/>
              </a:spcBef>
              <a:buSzPts val="3200"/>
              <a:buNone/>
              <a:defRPr/>
            </a:lvl7pPr>
            <a:lvl8pPr lvl="7" rtl="0">
              <a:spcBef>
                <a:spcPts val="0"/>
              </a:spcBef>
              <a:buSzPts val="3200"/>
              <a:buNone/>
              <a:defRPr/>
            </a:lvl8pPr>
            <a:lvl9pPr lvl="8" rtl="0">
              <a:spcBef>
                <a:spcPts val="0"/>
              </a:spcBef>
              <a:buSzPts val="3200"/>
              <a:buNone/>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rIns="91425" wrap="square" tIns="91425"/>
          <a:lstStyle>
            <a:lvl1pPr lvl="0" rtl="0">
              <a:spcBef>
                <a:spcPts val="0"/>
              </a:spcBef>
              <a:buSzPts val="1800"/>
              <a:buChar char="●"/>
              <a:defRPr/>
            </a:lvl1pPr>
            <a:lvl2pPr lvl="1" rtl="0">
              <a:spcBef>
                <a:spcPts val="0"/>
              </a:spcBef>
              <a:buSzPts val="1400"/>
              <a:buChar char="○"/>
              <a:defRPr/>
            </a:lvl2pPr>
            <a:lvl3pPr lvl="2" rtl="0">
              <a:spcBef>
                <a:spcPts val="0"/>
              </a:spcBef>
              <a:buSzPts val="1400"/>
              <a:buChar char="■"/>
              <a:defRPr/>
            </a:lvl3pPr>
            <a:lvl4pPr lvl="3" rtl="0">
              <a:spcBef>
                <a:spcPts val="0"/>
              </a:spcBef>
              <a:buSzPts val="1400"/>
              <a:buChar char="●"/>
              <a:defRPr/>
            </a:lvl4pPr>
            <a:lvl5pPr lvl="4" rtl="0">
              <a:spcBef>
                <a:spcPts val="0"/>
              </a:spcBef>
              <a:buSzPts val="1400"/>
              <a:buChar char="○"/>
              <a:defRPr/>
            </a:lvl5pPr>
            <a:lvl6pPr lvl="5" rtl="0">
              <a:spcBef>
                <a:spcPts val="0"/>
              </a:spcBef>
              <a:buSzPts val="1400"/>
              <a:buChar char="■"/>
              <a:defRPr/>
            </a:lvl6pPr>
            <a:lvl7pPr lvl="6" rtl="0">
              <a:spcBef>
                <a:spcPts val="0"/>
              </a:spcBef>
              <a:buSzPts val="1400"/>
              <a:buChar char="●"/>
              <a:defRPr/>
            </a:lvl7pPr>
            <a:lvl8pPr lvl="7" rtl="0">
              <a:spcBef>
                <a:spcPts val="0"/>
              </a:spcBef>
              <a:buSzPts val="1400"/>
              <a:buChar char="○"/>
              <a:defRPr/>
            </a:lvl8pPr>
            <a:lvl9pPr lvl="8" rtl="0">
              <a:spcBef>
                <a:spcPts val="0"/>
              </a:spcBef>
              <a:buSzPts val="1400"/>
              <a:buChar char="■"/>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4" name="Shape 24"/>
        <p:cNvGrpSpPr/>
        <p:nvPr/>
      </p:nvGrpSpPr>
      <p:grpSpPr>
        <a:xfrm>
          <a:off x="0" y="0"/>
          <a:ext cx="0" cy="0"/>
          <a:chOff x="0" y="0"/>
          <a:chExt cx="0" cy="0"/>
        </a:xfrm>
      </p:grpSpPr>
      <p:sp>
        <p:nvSpPr>
          <p:cNvPr id="25" name="Shape 25"/>
          <p:cNvSpPr/>
          <p:nvPr/>
        </p:nvSpPr>
        <p:spPr>
          <a:xfrm flipH="1" rot="10800000">
            <a:off x="0" y="804000"/>
            <a:ext cx="9144000" cy="43395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27" name="Shape 27"/>
          <p:cNvSpPr txBox="1"/>
          <p:nvPr>
            <p:ph type="title"/>
          </p:nvPr>
        </p:nvSpPr>
        <p:spPr>
          <a:xfrm>
            <a:off x="379400" y="112500"/>
            <a:ext cx="8222100" cy="767700"/>
          </a:xfrm>
          <a:prstGeom prst="rect">
            <a:avLst/>
          </a:prstGeom>
        </p:spPr>
        <p:txBody>
          <a:bodyPr anchorCtr="0" anchor="b" bIns="91425" lIns="91425" rIns="91425" wrap="square" tIns="91425"/>
          <a:lstStyle>
            <a:lvl1pPr lvl="0" rtl="0">
              <a:spcBef>
                <a:spcPts val="0"/>
              </a:spcBef>
              <a:buSzPts val="3200"/>
              <a:buNone/>
              <a:defRPr/>
            </a:lvl1pPr>
            <a:lvl2pPr lvl="1" rtl="0">
              <a:spcBef>
                <a:spcPts val="0"/>
              </a:spcBef>
              <a:buSzPts val="3200"/>
              <a:buNone/>
              <a:defRPr/>
            </a:lvl2pPr>
            <a:lvl3pPr lvl="2" rtl="0">
              <a:spcBef>
                <a:spcPts val="0"/>
              </a:spcBef>
              <a:buSzPts val="3200"/>
              <a:buNone/>
              <a:defRPr/>
            </a:lvl3pPr>
            <a:lvl4pPr lvl="3" rtl="0">
              <a:spcBef>
                <a:spcPts val="0"/>
              </a:spcBef>
              <a:buSzPts val="3200"/>
              <a:buNone/>
              <a:defRPr/>
            </a:lvl4pPr>
            <a:lvl5pPr lvl="4" rtl="0">
              <a:spcBef>
                <a:spcPts val="0"/>
              </a:spcBef>
              <a:buSzPts val="3200"/>
              <a:buNone/>
              <a:defRPr/>
            </a:lvl5pPr>
            <a:lvl6pPr lvl="5" rtl="0">
              <a:spcBef>
                <a:spcPts val="0"/>
              </a:spcBef>
              <a:buSzPts val="3200"/>
              <a:buNone/>
              <a:defRPr/>
            </a:lvl6pPr>
            <a:lvl7pPr lvl="6" rtl="0">
              <a:spcBef>
                <a:spcPts val="0"/>
              </a:spcBef>
              <a:buSzPts val="3200"/>
              <a:buNone/>
              <a:defRPr/>
            </a:lvl7pPr>
            <a:lvl8pPr lvl="7" rtl="0">
              <a:spcBef>
                <a:spcPts val="0"/>
              </a:spcBef>
              <a:buSzPts val="3200"/>
              <a:buNone/>
              <a:defRPr/>
            </a:lvl8pPr>
            <a:lvl9pPr lvl="8" rtl="0">
              <a:spcBef>
                <a:spcPts val="0"/>
              </a:spcBef>
              <a:buSzPts val="3200"/>
              <a:buNone/>
              <a:defRPr/>
            </a:lvl9pPr>
          </a:lstStyle>
          <a:p/>
        </p:txBody>
      </p:sp>
      <p:sp>
        <p:nvSpPr>
          <p:cNvPr id="28" name="Shape 28"/>
          <p:cNvSpPr txBox="1"/>
          <p:nvPr>
            <p:ph idx="1" type="body"/>
          </p:nvPr>
        </p:nvSpPr>
        <p:spPr>
          <a:xfrm>
            <a:off x="471900" y="1919075"/>
            <a:ext cx="3999900" cy="27102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29" name="Shape 29"/>
          <p:cNvSpPr txBox="1"/>
          <p:nvPr>
            <p:ph idx="2" type="body"/>
          </p:nvPr>
        </p:nvSpPr>
        <p:spPr>
          <a:xfrm>
            <a:off x="4694250" y="1919075"/>
            <a:ext cx="3999900" cy="27102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rIns="91425" wrap="square" tIns="91425"/>
          <a:lstStyle>
            <a:lvl1pPr lvl="0" rtl="0">
              <a:spcBef>
                <a:spcPts val="0"/>
              </a:spcBef>
              <a:buSzPts val="1800"/>
              <a:buNone/>
              <a:defRPr sz="1800"/>
            </a:lvl1pPr>
            <a:lvl2pPr lvl="1" rtl="0">
              <a:spcBef>
                <a:spcPts val="0"/>
              </a:spcBef>
              <a:buSzPts val="1800"/>
              <a:buNone/>
              <a:defRPr sz="1800"/>
            </a:lvl2pPr>
            <a:lvl3pPr lvl="2" rtl="0">
              <a:spcBef>
                <a:spcPts val="0"/>
              </a:spcBef>
              <a:buSzPts val="1800"/>
              <a:buNone/>
              <a:defRPr sz="1800"/>
            </a:lvl3pPr>
            <a:lvl4pPr lvl="3" rtl="0">
              <a:spcBef>
                <a:spcPts val="0"/>
              </a:spcBef>
              <a:buSzPts val="1800"/>
              <a:buNone/>
              <a:defRPr sz="1800"/>
            </a:lvl4pPr>
            <a:lvl5pPr lvl="4" rtl="0">
              <a:spcBef>
                <a:spcPts val="0"/>
              </a:spcBef>
              <a:buSzPts val="1800"/>
              <a:buNone/>
              <a:defRPr sz="1800"/>
            </a:lvl5pPr>
            <a:lvl6pPr lvl="5" rtl="0">
              <a:spcBef>
                <a:spcPts val="0"/>
              </a:spcBef>
              <a:buSzPts val="1800"/>
              <a:buNone/>
              <a:defRPr sz="1800"/>
            </a:lvl6pPr>
            <a:lvl7pPr lvl="6" rtl="0">
              <a:spcBef>
                <a:spcPts val="0"/>
              </a:spcBef>
              <a:buSzPts val="1800"/>
              <a:buNone/>
              <a:defRPr sz="1800"/>
            </a:lvl7pPr>
            <a:lvl8pPr lvl="7" rtl="0">
              <a:spcBef>
                <a:spcPts val="0"/>
              </a:spcBef>
              <a:buSzPts val="1800"/>
              <a:buNone/>
              <a:defRPr sz="1800"/>
            </a:lvl8pPr>
            <a:lvl9pPr lvl="8" rtl="0">
              <a:spcBef>
                <a:spcPts val="0"/>
              </a:spcBef>
              <a:buSzPts val="1800"/>
              <a:buNone/>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36" name="Shape 36"/>
        <p:cNvGrpSpPr/>
        <p:nvPr/>
      </p:nvGrpSpPr>
      <p:grpSpPr>
        <a:xfrm>
          <a:off x="0" y="0"/>
          <a:ext cx="0" cy="0"/>
          <a:chOff x="0" y="0"/>
          <a:chExt cx="0" cy="0"/>
        </a:xfrm>
      </p:grpSpPr>
      <p:sp>
        <p:nvSpPr>
          <p:cNvPr id="37" name="Shape 37"/>
          <p:cNvSpPr txBox="1"/>
          <p:nvPr/>
        </p:nvSpPr>
        <p:spPr>
          <a:xfrm flipH="1" rot="10800000">
            <a:off x="1779000" y="25"/>
            <a:ext cx="7365000" cy="51435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38" name="Shape 38"/>
          <p:cNvSpPr/>
          <p:nvPr/>
        </p:nvSpPr>
        <p:spPr>
          <a:xfrm flipH="1" rot="5400000">
            <a:off x="-796350" y="2568150"/>
            <a:ext cx="5143500" cy="72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39" name="Shape 39"/>
          <p:cNvSpPr txBox="1"/>
          <p:nvPr>
            <p:ph type="title"/>
          </p:nvPr>
        </p:nvSpPr>
        <p:spPr>
          <a:xfrm>
            <a:off x="226078" y="357800"/>
            <a:ext cx="2808000" cy="953400"/>
          </a:xfrm>
          <a:prstGeom prst="rect">
            <a:avLst/>
          </a:prstGeom>
        </p:spPr>
        <p:txBody>
          <a:bodyPr anchorCtr="0" anchor="b" bIns="91425" lIns="91425" rIns="91425" wrap="square" tIns="91425"/>
          <a:lstStyle>
            <a:lvl1pPr lvl="0" rtl="0">
              <a:spcBef>
                <a:spcPts val="0"/>
              </a:spcBef>
              <a:buSzPts val="2400"/>
              <a:buNone/>
              <a:defRPr sz="2400"/>
            </a:lvl1pPr>
            <a:lvl2pPr lvl="1" rtl="0">
              <a:spcBef>
                <a:spcPts val="0"/>
              </a:spcBef>
              <a:buSzPts val="2400"/>
              <a:buNone/>
              <a:defRPr sz="2400"/>
            </a:lvl2pPr>
            <a:lvl3pPr lvl="2" rtl="0">
              <a:spcBef>
                <a:spcPts val="0"/>
              </a:spcBef>
              <a:buSzPts val="2400"/>
              <a:buNone/>
              <a:defRPr sz="2400"/>
            </a:lvl3pPr>
            <a:lvl4pPr lvl="3" rtl="0">
              <a:spcBef>
                <a:spcPts val="0"/>
              </a:spcBef>
              <a:buSzPts val="2400"/>
              <a:buNone/>
              <a:defRPr sz="2400"/>
            </a:lvl4pPr>
            <a:lvl5pPr lvl="4" rtl="0">
              <a:spcBef>
                <a:spcPts val="0"/>
              </a:spcBef>
              <a:buSzPts val="2400"/>
              <a:buNone/>
              <a:defRPr sz="2400"/>
            </a:lvl5pPr>
            <a:lvl6pPr lvl="5" rtl="0">
              <a:spcBef>
                <a:spcPts val="0"/>
              </a:spcBef>
              <a:buSzPts val="2400"/>
              <a:buNone/>
              <a:defRPr sz="2400"/>
            </a:lvl6pPr>
            <a:lvl7pPr lvl="6" rtl="0">
              <a:spcBef>
                <a:spcPts val="0"/>
              </a:spcBef>
              <a:buSzPts val="2400"/>
              <a:buNone/>
              <a:defRPr sz="2400"/>
            </a:lvl7pPr>
            <a:lvl8pPr lvl="7" rtl="0">
              <a:spcBef>
                <a:spcPts val="0"/>
              </a:spcBef>
              <a:buSzPts val="2400"/>
              <a:buNone/>
              <a:defRPr sz="2400"/>
            </a:lvl8pPr>
            <a:lvl9pPr lvl="8" rtl="0">
              <a:spcBef>
                <a:spcPts val="0"/>
              </a:spcBef>
              <a:buSzPts val="2400"/>
              <a:buNone/>
              <a:defRPr sz="2400"/>
            </a:lvl9pPr>
          </a:lstStyle>
          <a:p/>
        </p:txBody>
      </p:sp>
      <p:sp>
        <p:nvSpPr>
          <p:cNvPr id="40" name="Shape 40"/>
          <p:cNvSpPr txBox="1"/>
          <p:nvPr>
            <p:ph idx="1" type="body"/>
          </p:nvPr>
        </p:nvSpPr>
        <p:spPr>
          <a:xfrm>
            <a:off x="226075" y="1465800"/>
            <a:ext cx="2808000" cy="3163500"/>
          </a:xfrm>
          <a:prstGeom prst="rect">
            <a:avLst/>
          </a:prstGeom>
        </p:spPr>
        <p:txBody>
          <a:bodyPr anchorCtr="0" anchor="t" bIns="91425" lIns="91425" rIns="91425" wrap="square" tIns="91425"/>
          <a:lstStyle>
            <a:lvl1pPr lvl="0" rtl="0">
              <a:spcBef>
                <a:spcPts val="0"/>
              </a:spcBef>
              <a:buClr>
                <a:schemeClr val="lt1"/>
              </a:buClr>
              <a:buSzPts val="1200"/>
              <a:buChar char="●"/>
              <a:defRPr sz="1200">
                <a:solidFill>
                  <a:schemeClr val="lt1"/>
                </a:solidFill>
              </a:defRPr>
            </a:lvl1pPr>
            <a:lvl2pPr lvl="1" rtl="0">
              <a:spcBef>
                <a:spcPts val="0"/>
              </a:spcBef>
              <a:buClr>
                <a:schemeClr val="lt1"/>
              </a:buClr>
              <a:buSzPts val="1200"/>
              <a:buChar char="○"/>
              <a:defRPr sz="1200">
                <a:solidFill>
                  <a:schemeClr val="lt1"/>
                </a:solidFill>
              </a:defRPr>
            </a:lvl2pPr>
            <a:lvl3pPr lvl="2" rtl="0">
              <a:spcBef>
                <a:spcPts val="0"/>
              </a:spcBef>
              <a:buClr>
                <a:schemeClr val="lt1"/>
              </a:buClr>
              <a:buSzPts val="1200"/>
              <a:buChar char="■"/>
              <a:defRPr sz="1200">
                <a:solidFill>
                  <a:schemeClr val="lt1"/>
                </a:solidFill>
              </a:defRPr>
            </a:lvl3pPr>
            <a:lvl4pPr lvl="3" rtl="0">
              <a:spcBef>
                <a:spcPts val="0"/>
              </a:spcBef>
              <a:buClr>
                <a:schemeClr val="lt1"/>
              </a:buClr>
              <a:buSzPts val="1200"/>
              <a:buChar char="●"/>
              <a:defRPr sz="1200">
                <a:solidFill>
                  <a:schemeClr val="lt1"/>
                </a:solidFill>
              </a:defRPr>
            </a:lvl4pPr>
            <a:lvl5pPr lvl="4" rtl="0">
              <a:spcBef>
                <a:spcPts val="0"/>
              </a:spcBef>
              <a:buClr>
                <a:schemeClr val="lt1"/>
              </a:buClr>
              <a:buSzPts val="1200"/>
              <a:buChar char="○"/>
              <a:defRPr sz="1200">
                <a:solidFill>
                  <a:schemeClr val="lt1"/>
                </a:solidFill>
              </a:defRPr>
            </a:lvl5pPr>
            <a:lvl6pPr lvl="5" rtl="0">
              <a:spcBef>
                <a:spcPts val="0"/>
              </a:spcBef>
              <a:buClr>
                <a:schemeClr val="lt1"/>
              </a:buClr>
              <a:buSzPts val="1200"/>
              <a:buChar char="■"/>
              <a:defRPr sz="1200">
                <a:solidFill>
                  <a:schemeClr val="lt1"/>
                </a:solidFill>
              </a:defRPr>
            </a:lvl6pPr>
            <a:lvl7pPr lvl="6" rtl="0">
              <a:spcBef>
                <a:spcPts val="0"/>
              </a:spcBef>
              <a:buClr>
                <a:schemeClr val="lt1"/>
              </a:buClr>
              <a:buSzPts val="1200"/>
              <a:buChar char="●"/>
              <a:defRPr sz="1200">
                <a:solidFill>
                  <a:schemeClr val="lt1"/>
                </a:solidFill>
              </a:defRPr>
            </a:lvl7pPr>
            <a:lvl8pPr lvl="7" rtl="0">
              <a:spcBef>
                <a:spcPts val="0"/>
              </a:spcBef>
              <a:buClr>
                <a:schemeClr val="lt1"/>
              </a:buClr>
              <a:buSzPts val="1200"/>
              <a:buChar char="○"/>
              <a:defRPr sz="1200">
                <a:solidFill>
                  <a:schemeClr val="lt1"/>
                </a:solidFill>
              </a:defRPr>
            </a:lvl8pPr>
            <a:lvl9pPr lvl="8" rtl="0">
              <a:spcBef>
                <a:spcPts val="0"/>
              </a:spcBef>
              <a:buClr>
                <a:schemeClr val="lt1"/>
              </a:buClr>
              <a:buSzPts val="1200"/>
              <a:buChar char="■"/>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rIns="91425" wrap="square" tIns="91425"/>
          <a:lstStyle>
            <a:lvl1pPr lvl="0" rtl="0">
              <a:spcBef>
                <a:spcPts val="0"/>
              </a:spcBef>
              <a:buSzPts val="6000"/>
              <a:buNone/>
              <a:defRPr sz="6000"/>
            </a:lvl1pPr>
            <a:lvl2pPr lvl="1" rtl="0">
              <a:spcBef>
                <a:spcPts val="0"/>
              </a:spcBef>
              <a:buSzPts val="6000"/>
              <a:buNone/>
              <a:defRPr sz="6000"/>
            </a:lvl2pPr>
            <a:lvl3pPr lvl="2" rtl="0">
              <a:spcBef>
                <a:spcPts val="0"/>
              </a:spcBef>
              <a:buSzPts val="6000"/>
              <a:buNone/>
              <a:defRPr sz="6000"/>
            </a:lvl3pPr>
            <a:lvl4pPr lvl="3" rtl="0">
              <a:spcBef>
                <a:spcPts val="0"/>
              </a:spcBef>
              <a:buSzPts val="6000"/>
              <a:buNone/>
              <a:defRPr sz="6000"/>
            </a:lvl4pPr>
            <a:lvl5pPr lvl="4" rtl="0">
              <a:spcBef>
                <a:spcPts val="0"/>
              </a:spcBef>
              <a:buSzPts val="6000"/>
              <a:buNone/>
              <a:defRPr sz="6000"/>
            </a:lvl5pPr>
            <a:lvl6pPr lvl="5" rtl="0">
              <a:spcBef>
                <a:spcPts val="0"/>
              </a:spcBef>
              <a:buSzPts val="6000"/>
              <a:buNone/>
              <a:defRPr sz="6000"/>
            </a:lvl6pPr>
            <a:lvl7pPr lvl="6" rtl="0">
              <a:spcBef>
                <a:spcPts val="0"/>
              </a:spcBef>
              <a:buSzPts val="6000"/>
              <a:buNone/>
              <a:defRPr sz="6000"/>
            </a:lvl7pPr>
            <a:lvl8pPr lvl="7" rtl="0">
              <a:spcBef>
                <a:spcPts val="0"/>
              </a:spcBef>
              <a:buSzPts val="6000"/>
              <a:buNone/>
              <a:defRPr sz="6000"/>
            </a:lvl8pPr>
            <a:lvl9pPr lvl="8" rtl="0">
              <a:spcBef>
                <a:spcPts val="0"/>
              </a:spcBef>
              <a:buSzPts val="6000"/>
              <a:buNone/>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45" name="Shape 45"/>
        <p:cNvGrpSpPr/>
        <p:nvPr/>
      </p:nvGrpSpPr>
      <p:grpSpPr>
        <a:xfrm>
          <a:off x="0" y="0"/>
          <a:ext cx="0" cy="0"/>
          <a:chOff x="0" y="0"/>
          <a:chExt cx="0" cy="0"/>
        </a:xfrm>
      </p:grpSpPr>
      <p:sp>
        <p:nvSpPr>
          <p:cNvPr id="46" name="Shape 46"/>
          <p:cNvSpPr/>
          <p:nvPr/>
        </p:nvSpPr>
        <p:spPr>
          <a:xfrm flipH="1">
            <a:off x="-75" y="0"/>
            <a:ext cx="7016400" cy="51435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47" name="Shape 47"/>
          <p:cNvSpPr/>
          <p:nvPr/>
        </p:nvSpPr>
        <p:spPr>
          <a:xfrm rot="5400000">
            <a:off x="4391475" y="2518650"/>
            <a:ext cx="5142900" cy="1068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rIns="91425" wrap="square" tIns="91425"/>
          <a:lstStyle>
            <a:lvl1pPr lvl="0" rtl="0" algn="ctr">
              <a:spcBef>
                <a:spcPts val="0"/>
              </a:spcBef>
              <a:buClr>
                <a:schemeClr val="dk2"/>
              </a:buClr>
              <a:buSzPts val="4200"/>
              <a:buNone/>
              <a:defRPr sz="4200">
                <a:solidFill>
                  <a:schemeClr val="dk2"/>
                </a:solidFill>
              </a:defRPr>
            </a:lvl1pPr>
            <a:lvl2pPr lvl="1" rtl="0" algn="ctr">
              <a:spcBef>
                <a:spcPts val="0"/>
              </a:spcBef>
              <a:buClr>
                <a:schemeClr val="dk2"/>
              </a:buClr>
              <a:buSzPts val="4200"/>
              <a:buNone/>
              <a:defRPr sz="4200">
                <a:solidFill>
                  <a:schemeClr val="dk2"/>
                </a:solidFill>
              </a:defRPr>
            </a:lvl2pPr>
            <a:lvl3pPr lvl="2" rtl="0" algn="ctr">
              <a:spcBef>
                <a:spcPts val="0"/>
              </a:spcBef>
              <a:buClr>
                <a:schemeClr val="dk2"/>
              </a:buClr>
              <a:buSzPts val="4200"/>
              <a:buNone/>
              <a:defRPr sz="4200">
                <a:solidFill>
                  <a:schemeClr val="dk2"/>
                </a:solidFill>
              </a:defRPr>
            </a:lvl3pPr>
            <a:lvl4pPr lvl="3" rtl="0" algn="ctr">
              <a:spcBef>
                <a:spcPts val="0"/>
              </a:spcBef>
              <a:buClr>
                <a:schemeClr val="dk2"/>
              </a:buClr>
              <a:buSzPts val="4200"/>
              <a:buNone/>
              <a:defRPr sz="4200">
                <a:solidFill>
                  <a:schemeClr val="dk2"/>
                </a:solidFill>
              </a:defRPr>
            </a:lvl4pPr>
            <a:lvl5pPr lvl="4" rtl="0" algn="ctr">
              <a:spcBef>
                <a:spcPts val="0"/>
              </a:spcBef>
              <a:buClr>
                <a:schemeClr val="dk2"/>
              </a:buClr>
              <a:buSzPts val="4200"/>
              <a:buNone/>
              <a:defRPr sz="4200">
                <a:solidFill>
                  <a:schemeClr val="dk2"/>
                </a:solidFill>
              </a:defRPr>
            </a:lvl5pPr>
            <a:lvl6pPr lvl="5" rtl="0" algn="ctr">
              <a:spcBef>
                <a:spcPts val="0"/>
              </a:spcBef>
              <a:buClr>
                <a:schemeClr val="dk2"/>
              </a:buClr>
              <a:buSzPts val="4200"/>
              <a:buNone/>
              <a:defRPr sz="4200">
                <a:solidFill>
                  <a:schemeClr val="dk2"/>
                </a:solidFill>
              </a:defRPr>
            </a:lvl6pPr>
            <a:lvl7pPr lvl="6" rtl="0" algn="ctr">
              <a:spcBef>
                <a:spcPts val="0"/>
              </a:spcBef>
              <a:buClr>
                <a:schemeClr val="dk2"/>
              </a:buClr>
              <a:buSzPts val="4200"/>
              <a:buNone/>
              <a:defRPr sz="4200">
                <a:solidFill>
                  <a:schemeClr val="dk2"/>
                </a:solidFill>
              </a:defRPr>
            </a:lvl7pPr>
            <a:lvl8pPr lvl="7" rtl="0" algn="ctr">
              <a:spcBef>
                <a:spcPts val="0"/>
              </a:spcBef>
              <a:buClr>
                <a:schemeClr val="dk2"/>
              </a:buClr>
              <a:buSzPts val="4200"/>
              <a:buNone/>
              <a:defRPr sz="4200">
                <a:solidFill>
                  <a:schemeClr val="dk2"/>
                </a:solidFill>
              </a:defRPr>
            </a:lvl8pPr>
            <a:lvl9pPr lvl="8" rtl="0" algn="ctr">
              <a:spcBef>
                <a:spcPts val="0"/>
              </a:spcBef>
              <a:buClr>
                <a:schemeClr val="dk2"/>
              </a:buClr>
              <a:buSzPts val="4200"/>
              <a:buNone/>
              <a:defRPr sz="4200">
                <a:solidFill>
                  <a:schemeClr val="dk2"/>
                </a:solidFill>
              </a:defRPr>
            </a:lvl9pPr>
          </a:lstStyle>
          <a:p/>
        </p:txBody>
      </p:sp>
      <p:sp>
        <p:nvSpPr>
          <p:cNvPr id="49" name="Shape 49"/>
          <p:cNvSpPr txBox="1"/>
          <p:nvPr>
            <p:ph idx="1" type="subTitle"/>
          </p:nvPr>
        </p:nvSpPr>
        <p:spPr>
          <a:xfrm>
            <a:off x="265500" y="2779467"/>
            <a:ext cx="4045200" cy="1235100"/>
          </a:xfrm>
          <a:prstGeom prst="rect">
            <a:avLst/>
          </a:prstGeom>
        </p:spPr>
        <p:txBody>
          <a:bodyPr anchorCtr="0" anchor="t" bIns="91425" lIns="91425"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rIns="91425" wrap="square" tIns="91425"/>
          <a:lstStyle>
            <a:lvl1pPr lvl="0" rtl="0">
              <a:spcBef>
                <a:spcPts val="0"/>
              </a:spcBef>
              <a:buClr>
                <a:schemeClr val="lt1"/>
              </a:buClr>
              <a:buSzPts val="1800"/>
              <a:buChar char="●"/>
              <a:defRPr>
                <a:solidFill>
                  <a:schemeClr val="lt1"/>
                </a:solidFill>
              </a:defRPr>
            </a:lvl1pPr>
            <a:lvl2pPr lvl="1" rtl="0">
              <a:spcBef>
                <a:spcPts val="0"/>
              </a:spcBef>
              <a:buClr>
                <a:schemeClr val="lt1"/>
              </a:buClr>
              <a:buSzPts val="1400"/>
              <a:buChar char="○"/>
              <a:defRPr>
                <a:solidFill>
                  <a:schemeClr val="lt1"/>
                </a:solidFill>
              </a:defRPr>
            </a:lvl2pPr>
            <a:lvl3pPr lvl="2" rtl="0">
              <a:spcBef>
                <a:spcPts val="0"/>
              </a:spcBef>
              <a:buClr>
                <a:schemeClr val="lt1"/>
              </a:buClr>
              <a:buSzPts val="1400"/>
              <a:buChar char="■"/>
              <a:defRPr>
                <a:solidFill>
                  <a:schemeClr val="lt1"/>
                </a:solidFill>
              </a:defRPr>
            </a:lvl3pPr>
            <a:lvl4pPr lvl="3" rtl="0">
              <a:spcBef>
                <a:spcPts val="0"/>
              </a:spcBef>
              <a:buClr>
                <a:schemeClr val="lt1"/>
              </a:buClr>
              <a:buSzPts val="1400"/>
              <a:buChar char="●"/>
              <a:defRPr>
                <a:solidFill>
                  <a:schemeClr val="lt1"/>
                </a:solidFill>
              </a:defRPr>
            </a:lvl4pPr>
            <a:lvl5pPr lvl="4" rtl="0">
              <a:spcBef>
                <a:spcPts val="0"/>
              </a:spcBef>
              <a:buClr>
                <a:schemeClr val="lt1"/>
              </a:buClr>
              <a:buSzPts val="1400"/>
              <a:buChar char="○"/>
              <a:defRPr>
                <a:solidFill>
                  <a:schemeClr val="lt1"/>
                </a:solidFill>
              </a:defRPr>
            </a:lvl5pPr>
            <a:lvl6pPr lvl="5" rtl="0">
              <a:spcBef>
                <a:spcPts val="0"/>
              </a:spcBef>
              <a:buClr>
                <a:schemeClr val="lt1"/>
              </a:buClr>
              <a:buSzPts val="1400"/>
              <a:buChar char="■"/>
              <a:defRPr>
                <a:solidFill>
                  <a:schemeClr val="lt1"/>
                </a:solidFill>
              </a:defRPr>
            </a:lvl6pPr>
            <a:lvl7pPr lvl="6" rtl="0">
              <a:spcBef>
                <a:spcPts val="0"/>
              </a:spcBef>
              <a:buClr>
                <a:schemeClr val="lt1"/>
              </a:buClr>
              <a:buSzPts val="1400"/>
              <a:buChar char="●"/>
              <a:defRPr>
                <a:solidFill>
                  <a:schemeClr val="lt1"/>
                </a:solidFill>
              </a:defRPr>
            </a:lvl7pPr>
            <a:lvl8pPr lvl="7" rtl="0">
              <a:spcBef>
                <a:spcPts val="0"/>
              </a:spcBef>
              <a:buClr>
                <a:schemeClr val="lt1"/>
              </a:buClr>
              <a:buSzPts val="1400"/>
              <a:buChar char="○"/>
              <a:defRPr>
                <a:solidFill>
                  <a:schemeClr val="lt1"/>
                </a:solidFill>
              </a:defRPr>
            </a:lvl8pPr>
            <a:lvl9pPr lvl="8" rtl="0">
              <a:spcBef>
                <a:spcPts val="0"/>
              </a:spcBef>
              <a:buClr>
                <a:schemeClr val="lt1"/>
              </a:buClr>
              <a:buSzPts val="1400"/>
              <a:buChar cha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rIns="91425" wrap="square" tIns="91425">
            <a:noAutofit/>
          </a:bodyPr>
          <a:lstStyle/>
          <a:p>
            <a:pPr indent="0" lvl="0" marL="0">
              <a:spcBef>
                <a:spcPts val="0"/>
              </a:spcBef>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wrap="square" tIns="91425">
            <a:noAutofit/>
          </a:bodyPr>
          <a:lstStyle/>
          <a:p>
            <a:pPr indent="0" lvl="0" marL="0">
              <a:spcBef>
                <a:spcPts val="0"/>
              </a:spcBef>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rIns="91425" wrap="square" tIns="91425"/>
          <a:lstStyle>
            <a:lvl1pPr lvl="0" rtl="0">
              <a:lnSpc>
                <a:spcPct val="100000"/>
              </a:lnSpc>
              <a:spcBef>
                <a:spcPts val="0"/>
              </a:spcBef>
              <a:spcAft>
                <a:spcPts val="0"/>
              </a:spcAft>
              <a:buClr>
                <a:schemeClr val="lt1"/>
              </a:buClr>
              <a:buSzPts val="12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rIns="91425" wrap="square" tIns="91425"/>
          <a:lstStyle>
            <a:lvl1pPr lvl="0" rtl="0">
              <a:spcBef>
                <a:spcPts val="0"/>
              </a:spcBef>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rIns="91425" wrap="square" tIns="91425"/>
          <a:lstStyle>
            <a:lvl1pPr lvl="0" rtl="0">
              <a:lnSpc>
                <a:spcPct val="115000"/>
              </a:lnSpc>
              <a:spcBef>
                <a:spcPts val="0"/>
              </a:spcBef>
              <a:spcAft>
                <a:spcPts val="1600"/>
              </a:spcAft>
              <a:buClr>
                <a:schemeClr val="lt2"/>
              </a:buClr>
              <a:buSzPts val="1800"/>
              <a:buFont typeface="Roboto"/>
              <a:buChar char="●"/>
              <a:defRPr sz="1800">
                <a:solidFill>
                  <a:schemeClr val="lt2"/>
                </a:solidFill>
                <a:latin typeface="Roboto"/>
                <a:ea typeface="Roboto"/>
                <a:cs typeface="Roboto"/>
                <a:sym typeface="Roboto"/>
              </a:defRPr>
            </a:lvl1pPr>
            <a:lvl2pPr lvl="1"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2pPr>
            <a:lvl3pPr lvl="2"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3pPr>
            <a:lvl4pPr lvl="3"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4pPr>
            <a:lvl5pPr lvl="4"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5pPr>
            <a:lvl6pPr lvl="5"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6pPr>
            <a:lvl7pPr lvl="6"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7pPr>
            <a:lvl8pPr lvl="7"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8pPr>
            <a:lvl9pPr lvl="8" rtl="0">
              <a:lnSpc>
                <a:spcPct val="115000"/>
              </a:lnSpc>
              <a:spcBef>
                <a:spcPts val="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rIns="91425" wrap="square" tIns="91425">
            <a:noAutofit/>
          </a:bodyPr>
          <a:lstStyle/>
          <a:p>
            <a:pPr indent="0" lvl="0" marL="0" rtl="0" algn="r">
              <a:spcBef>
                <a:spcPts val="0"/>
              </a:spcBef>
              <a:buNone/>
            </a:pPr>
            <a:fld id="{00000000-1234-1234-1234-123412341234}" type="slidenum">
              <a:rPr lang="en" sz="1000">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slow">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comments" Target="../comments/commen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52.90.189.44:8080/"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hyperlink" Target="https://github.com/thongnbui/MIDS_capstone" TargetMode="External"/><Relationship Id="rId4" Type="http://schemas.openxmlformats.org/officeDocument/2006/relationships/hyperlink" Target="https://machinelearningmastery.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comments" Target="../comments/comment1.xml"/><Relationship Id="rId4" Type="http://schemas.openxmlformats.org/officeDocument/2006/relationships/image" Target="../media/image4.jpg"/><Relationship Id="rId5"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comments" Target="../comments/comment2.xml"/><Relationship Id="rId4" Type="http://schemas.openxmlformats.org/officeDocument/2006/relationships/image" Target="../media/image12.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comments" Target="../comments/commen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hyperlink" Target="https://github.com/thongnbui/MIDS_capstone/blob/master/code/lstm2.py" TargetMode="External"/><Relationship Id="rId4" Type="http://schemas.openxmlformats.org/officeDocument/2006/relationships/image" Target="../media/image3.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hyperlink" Target="https://github.com/thongnbui/MIDS_capstone/blob/master/code/multi_variate_lstm.ipynb" TargetMode="External"/><Relationship Id="rId4" Type="http://schemas.openxmlformats.org/officeDocument/2006/relationships/image" Target="../media/image2.png"/><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66" name="Shape 66"/>
        <p:cNvGrpSpPr/>
        <p:nvPr/>
      </p:nvGrpSpPr>
      <p:grpSpPr>
        <a:xfrm>
          <a:off x="0" y="0"/>
          <a:ext cx="0" cy="0"/>
          <a:chOff x="0" y="0"/>
          <a:chExt cx="0" cy="0"/>
        </a:xfrm>
      </p:grpSpPr>
      <p:sp>
        <p:nvSpPr>
          <p:cNvPr id="67" name="Shape 67"/>
          <p:cNvSpPr txBox="1"/>
          <p:nvPr>
            <p:ph type="ctrTitle"/>
          </p:nvPr>
        </p:nvSpPr>
        <p:spPr>
          <a:xfrm>
            <a:off x="390525" y="1819275"/>
            <a:ext cx="8222100" cy="933600"/>
          </a:xfrm>
          <a:prstGeom prst="rect">
            <a:avLst/>
          </a:prstGeom>
        </p:spPr>
        <p:txBody>
          <a:bodyPr anchorCtr="0" anchor="b" bIns="91425" lIns="91425" rIns="91425" wrap="square" tIns="91425">
            <a:noAutofit/>
          </a:bodyPr>
          <a:lstStyle/>
          <a:p>
            <a:pPr indent="0" lvl="0" marL="0" rtl="0" algn="ctr">
              <a:spcBef>
                <a:spcPts val="0"/>
              </a:spcBef>
              <a:buNone/>
            </a:pPr>
            <a:r>
              <a:rPr lang="en" sz="3000"/>
              <a:t>ML-based Investment Analytical Tool</a:t>
            </a:r>
          </a:p>
          <a:p>
            <a:pPr indent="0" lvl="0" marL="0" algn="ctr">
              <a:spcBef>
                <a:spcPts val="0"/>
              </a:spcBef>
              <a:buNone/>
            </a:pPr>
            <a:r>
              <a:rPr lang="en" sz="2400"/>
              <a:t>Meeting the needs of a changed Investment Clientele</a:t>
            </a:r>
          </a:p>
        </p:txBody>
      </p:sp>
      <p:sp>
        <p:nvSpPr>
          <p:cNvPr id="68" name="Shape 68"/>
          <p:cNvSpPr txBox="1"/>
          <p:nvPr/>
        </p:nvSpPr>
        <p:spPr>
          <a:xfrm>
            <a:off x="1680300" y="3049450"/>
            <a:ext cx="5783400" cy="909000"/>
          </a:xfrm>
          <a:prstGeom prst="rect">
            <a:avLst/>
          </a:prstGeom>
          <a:noFill/>
          <a:ln>
            <a:noFill/>
          </a:ln>
        </p:spPr>
        <p:txBody>
          <a:bodyPr anchorCtr="0" anchor="t" bIns="91425" lIns="91425" rIns="91425" wrap="square" tIns="91425">
            <a:noAutofit/>
          </a:bodyPr>
          <a:lstStyle/>
          <a:p>
            <a:pPr indent="0" lvl="0" marL="0" rtl="0" algn="ctr">
              <a:spcBef>
                <a:spcPts val="0"/>
              </a:spcBef>
              <a:buNone/>
            </a:pPr>
            <a:r>
              <a:rPr lang="en" sz="2400">
                <a:solidFill>
                  <a:srgbClr val="8BC34A"/>
                </a:solidFill>
                <a:latin typeface="Roboto Slab"/>
                <a:ea typeface="Roboto Slab"/>
                <a:cs typeface="Roboto Slab"/>
                <a:sym typeface="Roboto Slab"/>
              </a:rPr>
              <a:t>Thong Bui, Sarah Kelley, Zhongqiao Jin, Natarajan Shankar</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160" name="Shape 160"/>
        <p:cNvGrpSpPr/>
        <p:nvPr/>
      </p:nvGrpSpPr>
      <p:grpSpPr>
        <a:xfrm>
          <a:off x="0" y="0"/>
          <a:ext cx="0" cy="0"/>
          <a:chOff x="0" y="0"/>
          <a:chExt cx="0" cy="0"/>
        </a:xfrm>
      </p:grpSpPr>
      <p:sp>
        <p:nvSpPr>
          <p:cNvPr id="161" name="Shape 161"/>
          <p:cNvSpPr txBox="1"/>
          <p:nvPr>
            <p:ph type="title"/>
          </p:nvPr>
        </p:nvSpPr>
        <p:spPr>
          <a:xfrm>
            <a:off x="274375" y="0"/>
            <a:ext cx="8222100" cy="767700"/>
          </a:xfrm>
          <a:prstGeom prst="rect">
            <a:avLst/>
          </a:prstGeom>
        </p:spPr>
        <p:txBody>
          <a:bodyPr anchorCtr="0" anchor="b" bIns="91425" lIns="91425" rIns="91425" wrap="square" tIns="91425">
            <a:noAutofit/>
          </a:bodyPr>
          <a:lstStyle/>
          <a:p>
            <a:pPr indent="0" lvl="0" marL="0" rtl="0" algn="ctr">
              <a:spcBef>
                <a:spcPts val="0"/>
              </a:spcBef>
              <a:buNone/>
            </a:pPr>
            <a:r>
              <a:rPr lang="en"/>
              <a:t>User Interface Architecture</a:t>
            </a:r>
          </a:p>
        </p:txBody>
      </p:sp>
      <p:sp>
        <p:nvSpPr>
          <p:cNvPr id="162" name="Shape 162"/>
          <p:cNvSpPr txBox="1"/>
          <p:nvPr>
            <p:ph idx="1" type="body"/>
          </p:nvPr>
        </p:nvSpPr>
        <p:spPr>
          <a:xfrm>
            <a:off x="572525" y="1054075"/>
            <a:ext cx="8368200" cy="3318900"/>
          </a:xfrm>
          <a:prstGeom prst="rect">
            <a:avLst/>
          </a:prstGeom>
        </p:spPr>
        <p:txBody>
          <a:bodyPr anchorCtr="0" anchor="t" bIns="91425" lIns="91425" rIns="91425" wrap="square" tIns="91425">
            <a:noAutofit/>
          </a:bodyPr>
          <a:lstStyle/>
          <a:p>
            <a:pPr indent="-317500" lvl="0" marL="457200" rtl="0">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Interactive application to allow users to input risk and timeframe preferences</a:t>
            </a:r>
          </a:p>
          <a:p>
            <a:pPr indent="-317500" lvl="0" marL="457200" rtl="0">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Flask served over a gunicorn webserver </a:t>
            </a:r>
          </a:p>
          <a:p>
            <a:pPr indent="-317500" lvl="1" marL="914400" rtl="0">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connection to Python-based backend model</a:t>
            </a:r>
          </a:p>
          <a:p>
            <a:pPr indent="-317500" lvl="1" marL="914400" rtl="0">
              <a:spcBef>
                <a:spcPts val="0"/>
              </a:spcBef>
              <a:buClr>
                <a:srgbClr val="000000"/>
              </a:buClr>
              <a:buSzPts val="1400"/>
              <a:buFont typeface="Arial"/>
              <a:buChar char="○"/>
            </a:pPr>
            <a:r>
              <a:rPr lang="en" sz="1400">
                <a:solidFill>
                  <a:srgbClr val="000000"/>
                </a:solidFill>
                <a:latin typeface="Arial"/>
                <a:ea typeface="Arial"/>
                <a:cs typeface="Arial"/>
                <a:sym typeface="Arial"/>
              </a:rPr>
              <a:t>Dynamic HTML pages </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166" name="Shape 166"/>
        <p:cNvGrpSpPr/>
        <p:nvPr/>
      </p:nvGrpSpPr>
      <p:grpSpPr>
        <a:xfrm>
          <a:off x="0" y="0"/>
          <a:ext cx="0" cy="0"/>
          <a:chOff x="0" y="0"/>
          <a:chExt cx="0" cy="0"/>
        </a:xfrm>
      </p:grpSpPr>
      <p:sp>
        <p:nvSpPr>
          <p:cNvPr id="167" name="Shape 167"/>
          <p:cNvSpPr txBox="1"/>
          <p:nvPr>
            <p:ph type="title"/>
          </p:nvPr>
        </p:nvSpPr>
        <p:spPr>
          <a:xfrm>
            <a:off x="366350" y="105500"/>
            <a:ext cx="8222100" cy="474900"/>
          </a:xfrm>
          <a:prstGeom prst="rect">
            <a:avLst/>
          </a:prstGeom>
        </p:spPr>
        <p:txBody>
          <a:bodyPr anchorCtr="0" anchor="b" bIns="91425" lIns="91425" rIns="91425" wrap="square" tIns="91425">
            <a:noAutofit/>
          </a:bodyPr>
          <a:lstStyle/>
          <a:p>
            <a:pPr indent="0" lvl="0" marL="0" rtl="0">
              <a:spcBef>
                <a:spcPts val="0"/>
              </a:spcBef>
              <a:buNone/>
            </a:pPr>
            <a:r>
              <a:rPr lang="en" sz="1800"/>
              <a:t>Original User Interface Design</a:t>
            </a:r>
          </a:p>
        </p:txBody>
      </p:sp>
      <p:sp>
        <p:nvSpPr>
          <p:cNvPr id="168" name="Shape 168"/>
          <p:cNvSpPr txBox="1"/>
          <p:nvPr/>
        </p:nvSpPr>
        <p:spPr>
          <a:xfrm>
            <a:off x="2005400" y="234875"/>
            <a:ext cx="4944000" cy="4644000"/>
          </a:xfrm>
          <a:prstGeom prst="rect">
            <a:avLst/>
          </a:prstGeom>
          <a:noFill/>
          <a:ln>
            <a:noFill/>
          </a:ln>
        </p:spPr>
        <p:txBody>
          <a:bodyPr anchorCtr="0" anchor="t" bIns="91425" lIns="91425" rIns="91425" wrap="square" tIns="91425">
            <a:noAutofit/>
          </a:bodyPr>
          <a:lstStyle/>
          <a:p>
            <a:pPr indent="0" lvl="0" marL="0">
              <a:spcBef>
                <a:spcPts val="0"/>
              </a:spcBef>
              <a:buNone/>
            </a:pPr>
            <a:r>
              <a:t/>
            </a:r>
            <a:endParaRPr/>
          </a:p>
        </p:txBody>
      </p:sp>
      <p:pic>
        <p:nvPicPr>
          <p:cNvPr descr="Screen Shot 2017-11-14 at 6.33.53 PM.png" id="169" name="Shape 169"/>
          <p:cNvPicPr preferRelativeResize="0"/>
          <p:nvPr/>
        </p:nvPicPr>
        <p:blipFill>
          <a:blip r:embed="rId3">
            <a:alphaModFix/>
          </a:blip>
          <a:stretch>
            <a:fillRect/>
          </a:stretch>
        </p:blipFill>
        <p:spPr>
          <a:xfrm>
            <a:off x="2430350" y="721350"/>
            <a:ext cx="5596823" cy="4253826"/>
          </a:xfrm>
          <a:prstGeom prst="rect">
            <a:avLst/>
          </a:prstGeom>
          <a:noFill/>
          <a:ln>
            <a:noFill/>
          </a:ln>
        </p:spPr>
      </p:pic>
      <p:sp>
        <p:nvSpPr>
          <p:cNvPr id="170" name="Shape 170"/>
          <p:cNvSpPr txBox="1"/>
          <p:nvPr/>
        </p:nvSpPr>
        <p:spPr>
          <a:xfrm>
            <a:off x="2142450" y="470775"/>
            <a:ext cx="6810600" cy="794700"/>
          </a:xfrm>
          <a:prstGeom prst="rect">
            <a:avLst/>
          </a:prstGeom>
          <a:noFill/>
          <a:ln>
            <a:noFill/>
          </a:ln>
        </p:spPr>
        <p:txBody>
          <a:bodyPr anchorCtr="0" anchor="t" bIns="91425" lIns="91425" rIns="91425" wrap="square" tIns="91425">
            <a:noAutofit/>
          </a:bodyPr>
          <a:lstStyle/>
          <a:p>
            <a:pPr indent="0" lvl="0" marL="0">
              <a:spcBef>
                <a:spcPts val="0"/>
              </a:spcBef>
              <a:buNone/>
            </a:pPr>
            <a:r>
              <a:t/>
            </a:r>
            <a:endParaRPr/>
          </a:p>
        </p:txBody>
      </p:sp>
      <p:sp>
        <p:nvSpPr>
          <p:cNvPr id="171" name="Shape 171"/>
          <p:cNvSpPr txBox="1"/>
          <p:nvPr/>
        </p:nvSpPr>
        <p:spPr>
          <a:xfrm>
            <a:off x="2005400" y="-64125"/>
            <a:ext cx="4944000" cy="534900"/>
          </a:xfrm>
          <a:prstGeom prst="rect">
            <a:avLst/>
          </a:prstGeom>
          <a:noFill/>
          <a:ln>
            <a:noFill/>
          </a:ln>
        </p:spPr>
        <p:txBody>
          <a:bodyPr anchorCtr="0" anchor="t" bIns="91425" lIns="91425" rIns="91425" wrap="square" tIns="91425">
            <a:noAutofit/>
          </a:bodyPr>
          <a:lstStyle/>
          <a:p>
            <a:pPr indent="0" lvl="0" marL="0" rtl="0">
              <a:spcBef>
                <a:spcPts val="0"/>
              </a:spcBef>
              <a:buNone/>
            </a:pPr>
            <a:r>
              <a:t/>
            </a:r>
            <a:endParaRPr sz="1800"/>
          </a:p>
          <a:p>
            <a:pPr indent="0" lvl="0" marL="0" rtl="0">
              <a:spcBef>
                <a:spcPts val="0"/>
              </a:spcBef>
              <a:buNone/>
            </a:pPr>
            <a:r>
              <a:t/>
            </a:r>
            <a:endParaRPr/>
          </a:p>
          <a:p>
            <a:pPr indent="0" lvl="0" marL="0" rtl="0">
              <a:spcBef>
                <a:spcPts val="0"/>
              </a:spcBef>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175" name="Shape 175"/>
        <p:cNvGrpSpPr/>
        <p:nvPr/>
      </p:nvGrpSpPr>
      <p:grpSpPr>
        <a:xfrm>
          <a:off x="0" y="0"/>
          <a:ext cx="0" cy="0"/>
          <a:chOff x="0" y="0"/>
          <a:chExt cx="0" cy="0"/>
        </a:xfrm>
      </p:grpSpPr>
      <p:sp>
        <p:nvSpPr>
          <p:cNvPr id="176" name="Shape 176"/>
          <p:cNvSpPr txBox="1"/>
          <p:nvPr>
            <p:ph type="title"/>
          </p:nvPr>
        </p:nvSpPr>
        <p:spPr>
          <a:xfrm>
            <a:off x="226075" y="357800"/>
            <a:ext cx="1351500" cy="2242200"/>
          </a:xfrm>
          <a:prstGeom prst="rect">
            <a:avLst/>
          </a:prstGeom>
        </p:spPr>
        <p:txBody>
          <a:bodyPr anchorCtr="0" anchor="ctr" bIns="91425" lIns="91425" rIns="91425" wrap="square" tIns="91425">
            <a:noAutofit/>
          </a:bodyPr>
          <a:lstStyle/>
          <a:p>
            <a:pPr indent="0" lvl="0" marL="0" rtl="0">
              <a:spcBef>
                <a:spcPts val="0"/>
              </a:spcBef>
              <a:buNone/>
            </a:pPr>
            <a:r>
              <a:rPr lang="en" sz="1800"/>
              <a:t>User Testing and Feedback</a:t>
            </a:r>
          </a:p>
        </p:txBody>
      </p:sp>
      <p:sp>
        <p:nvSpPr>
          <p:cNvPr id="177" name="Shape 177"/>
          <p:cNvSpPr txBox="1"/>
          <p:nvPr/>
        </p:nvSpPr>
        <p:spPr>
          <a:xfrm>
            <a:off x="2095225" y="529625"/>
            <a:ext cx="6367800" cy="4155300"/>
          </a:xfrm>
          <a:prstGeom prst="rect">
            <a:avLst/>
          </a:prstGeom>
          <a:noFill/>
          <a:ln>
            <a:noFill/>
          </a:ln>
        </p:spPr>
        <p:txBody>
          <a:bodyPr anchorCtr="0" anchor="t" bIns="91425" lIns="91425" rIns="91425" wrap="square" tIns="91425">
            <a:noAutofit/>
          </a:bodyPr>
          <a:lstStyle/>
          <a:p>
            <a:pPr indent="-317500" lvl="0" marL="457200" rtl="0">
              <a:lnSpc>
                <a:spcPct val="115000"/>
              </a:lnSpc>
              <a:spcBef>
                <a:spcPts val="0"/>
              </a:spcBef>
              <a:spcAft>
                <a:spcPts val="1600"/>
              </a:spcAft>
              <a:buClr>
                <a:srgbClr val="000000"/>
              </a:buClr>
              <a:buSzPts val="1400"/>
              <a:buFont typeface="Arial"/>
              <a:buChar char="●"/>
            </a:pPr>
            <a:r>
              <a:rPr lang="en"/>
              <a:t>User testing with 10 millennials</a:t>
            </a:r>
          </a:p>
          <a:p>
            <a:pPr indent="-317500" lvl="0" marL="457200" rtl="0">
              <a:lnSpc>
                <a:spcPct val="115000"/>
              </a:lnSpc>
              <a:spcBef>
                <a:spcPts val="0"/>
              </a:spcBef>
              <a:spcAft>
                <a:spcPts val="1600"/>
              </a:spcAft>
              <a:buClr>
                <a:srgbClr val="000000"/>
              </a:buClr>
              <a:buSzPts val="1400"/>
              <a:buFont typeface="Arial"/>
              <a:buChar char="●"/>
            </a:pPr>
            <a:r>
              <a:rPr lang="en"/>
              <a:t>Demographics:</a:t>
            </a:r>
          </a:p>
          <a:p>
            <a:pPr indent="-317500" lvl="1" marL="914400" rtl="0">
              <a:lnSpc>
                <a:spcPct val="115000"/>
              </a:lnSpc>
              <a:spcBef>
                <a:spcPts val="0"/>
              </a:spcBef>
              <a:spcAft>
                <a:spcPts val="1600"/>
              </a:spcAft>
              <a:buClr>
                <a:schemeClr val="lt2"/>
              </a:buClr>
              <a:buSzPts val="1400"/>
              <a:buFont typeface="Roboto"/>
              <a:buChar char="○"/>
            </a:pPr>
            <a:r>
              <a:rPr lang="en"/>
              <a:t>21-36; all college educated, 6 women 4 men</a:t>
            </a:r>
          </a:p>
          <a:p>
            <a:pPr indent="-317500" lvl="1" marL="914400" rtl="0">
              <a:lnSpc>
                <a:spcPct val="115000"/>
              </a:lnSpc>
              <a:spcBef>
                <a:spcPts val="0"/>
              </a:spcBef>
              <a:spcAft>
                <a:spcPts val="1600"/>
              </a:spcAft>
              <a:buClr>
                <a:schemeClr val="lt2"/>
              </a:buClr>
              <a:buSzPts val="1400"/>
              <a:buFont typeface="Roboto"/>
              <a:buChar char="○"/>
            </a:pPr>
            <a:r>
              <a:rPr lang="en"/>
              <a:t>None in the financial industry or DS</a:t>
            </a:r>
          </a:p>
          <a:p>
            <a:pPr indent="-317500" lvl="0" marL="457200" rtl="0">
              <a:lnSpc>
                <a:spcPct val="115000"/>
              </a:lnSpc>
              <a:spcBef>
                <a:spcPts val="0"/>
              </a:spcBef>
              <a:spcAft>
                <a:spcPts val="1600"/>
              </a:spcAft>
              <a:buClr>
                <a:srgbClr val="000000"/>
              </a:buClr>
              <a:buSzPts val="1400"/>
              <a:buFont typeface="Arial"/>
              <a:buChar char="●"/>
            </a:pPr>
            <a:r>
              <a:rPr lang="en"/>
              <a:t>Core feedback:</a:t>
            </a:r>
          </a:p>
          <a:p>
            <a:pPr indent="-317500" lvl="1" marL="914400" rtl="0">
              <a:lnSpc>
                <a:spcPct val="115000"/>
              </a:lnSpc>
              <a:spcBef>
                <a:spcPts val="0"/>
              </a:spcBef>
              <a:spcAft>
                <a:spcPts val="1600"/>
              </a:spcAft>
              <a:buClr>
                <a:schemeClr val="lt2"/>
              </a:buClr>
              <a:buSzPts val="1400"/>
              <a:buFont typeface="Roboto"/>
              <a:buChar char="○"/>
            </a:pPr>
            <a:r>
              <a:rPr lang="en"/>
              <a:t>Our interface is messy and doesn’t look professional -- “honestly it looks a little like a project from a  HTML 101 class”</a:t>
            </a:r>
          </a:p>
          <a:p>
            <a:pPr indent="-317500" lvl="1" marL="914400" rtl="0">
              <a:lnSpc>
                <a:spcPct val="115000"/>
              </a:lnSpc>
              <a:spcBef>
                <a:spcPts val="0"/>
              </a:spcBef>
              <a:spcAft>
                <a:spcPts val="1600"/>
              </a:spcAft>
              <a:buClr>
                <a:schemeClr val="lt2"/>
              </a:buClr>
              <a:buSzPts val="1400"/>
              <a:buFont typeface="Roboto"/>
              <a:buChar char="○"/>
            </a:pPr>
            <a:r>
              <a:rPr lang="en"/>
              <a:t>Don’t understand how the model works or why  they should trust it </a:t>
            </a:r>
          </a:p>
          <a:p>
            <a:pPr indent="-317500" lvl="1" marL="914400" rtl="0">
              <a:lnSpc>
                <a:spcPct val="115000"/>
              </a:lnSpc>
              <a:spcBef>
                <a:spcPts val="0"/>
              </a:spcBef>
              <a:spcAft>
                <a:spcPts val="1600"/>
              </a:spcAft>
              <a:buClr>
                <a:schemeClr val="lt2"/>
              </a:buClr>
              <a:buSzPts val="1400"/>
              <a:buFont typeface="Roboto"/>
              <a:buChar char="○"/>
            </a:pPr>
            <a:r>
              <a:rPr lang="en"/>
              <a:t>Found the graph extremely confusing</a:t>
            </a:r>
          </a:p>
          <a:p>
            <a:pPr indent="-317500" lvl="1" marL="914400" rtl="0">
              <a:lnSpc>
                <a:spcPct val="115000"/>
              </a:lnSpc>
              <a:spcBef>
                <a:spcPts val="0"/>
              </a:spcBef>
              <a:spcAft>
                <a:spcPts val="1600"/>
              </a:spcAft>
              <a:buClr>
                <a:schemeClr val="lt2"/>
              </a:buClr>
              <a:buSzPts val="1400"/>
              <a:buFont typeface="Roboto"/>
              <a:buChar char="○"/>
            </a:pPr>
            <a:r>
              <a:rPr lang="en"/>
              <a:t>Mixed feedback on level of detail: got both people wanting more detail and feeling like there was too much data</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181" name="Shape 181"/>
        <p:cNvGrpSpPr/>
        <p:nvPr/>
      </p:nvGrpSpPr>
      <p:grpSpPr>
        <a:xfrm>
          <a:off x="0" y="0"/>
          <a:ext cx="0" cy="0"/>
          <a:chOff x="0" y="0"/>
          <a:chExt cx="0" cy="0"/>
        </a:xfrm>
      </p:grpSpPr>
      <p:sp>
        <p:nvSpPr>
          <p:cNvPr id="182" name="Shape 182"/>
          <p:cNvSpPr txBox="1"/>
          <p:nvPr>
            <p:ph type="title"/>
          </p:nvPr>
        </p:nvSpPr>
        <p:spPr>
          <a:xfrm>
            <a:off x="366350" y="105500"/>
            <a:ext cx="8222100" cy="474900"/>
          </a:xfrm>
          <a:prstGeom prst="rect">
            <a:avLst/>
          </a:prstGeom>
        </p:spPr>
        <p:txBody>
          <a:bodyPr anchorCtr="0" anchor="b" bIns="91425" lIns="91425" rIns="91425" wrap="square" tIns="91425">
            <a:noAutofit/>
          </a:bodyPr>
          <a:lstStyle/>
          <a:p>
            <a:pPr indent="0" lvl="0" marL="0" rtl="0">
              <a:spcBef>
                <a:spcPts val="0"/>
              </a:spcBef>
              <a:buNone/>
            </a:pPr>
            <a:r>
              <a:rPr lang="en" sz="1800"/>
              <a:t>Improved UI</a:t>
            </a:r>
          </a:p>
        </p:txBody>
      </p:sp>
      <p:sp>
        <p:nvSpPr>
          <p:cNvPr id="183" name="Shape 183"/>
          <p:cNvSpPr txBox="1"/>
          <p:nvPr>
            <p:ph idx="1" type="body"/>
          </p:nvPr>
        </p:nvSpPr>
        <p:spPr>
          <a:xfrm>
            <a:off x="471900" y="1919075"/>
            <a:ext cx="8222100" cy="2710200"/>
          </a:xfrm>
          <a:prstGeom prst="rect">
            <a:avLst/>
          </a:prstGeom>
        </p:spPr>
        <p:txBody>
          <a:bodyPr anchorCtr="0" anchor="t" bIns="91425" lIns="91425" rIns="91425" wrap="square" tIns="91425">
            <a:noAutofit/>
          </a:bodyPr>
          <a:lstStyle/>
          <a:p>
            <a:pPr indent="0" lvl="0" marL="0" rtl="0">
              <a:spcBef>
                <a:spcPts val="0"/>
              </a:spcBef>
              <a:buNone/>
            </a:pPr>
            <a:r>
              <a:rPr lang="en"/>
              <a:t>Or</a:t>
            </a:r>
          </a:p>
        </p:txBody>
      </p:sp>
      <p:sp>
        <p:nvSpPr>
          <p:cNvPr id="184" name="Shape 184"/>
          <p:cNvSpPr txBox="1"/>
          <p:nvPr/>
        </p:nvSpPr>
        <p:spPr>
          <a:xfrm>
            <a:off x="2005400" y="234875"/>
            <a:ext cx="4944000" cy="4644000"/>
          </a:xfrm>
          <a:prstGeom prst="rect">
            <a:avLst/>
          </a:prstGeom>
          <a:noFill/>
          <a:ln>
            <a:noFill/>
          </a:ln>
        </p:spPr>
        <p:txBody>
          <a:bodyPr anchorCtr="0" anchor="t" bIns="91425" lIns="91425" rIns="91425" wrap="square" tIns="91425">
            <a:noAutofit/>
          </a:bodyPr>
          <a:lstStyle/>
          <a:p>
            <a:pPr indent="0" lvl="0" marL="0">
              <a:spcBef>
                <a:spcPts val="0"/>
              </a:spcBef>
              <a:buNone/>
            </a:pPr>
            <a:r>
              <a:t/>
            </a:r>
            <a:endParaRPr/>
          </a:p>
        </p:txBody>
      </p:sp>
      <p:sp>
        <p:nvSpPr>
          <p:cNvPr id="185" name="Shape 185"/>
          <p:cNvSpPr txBox="1"/>
          <p:nvPr/>
        </p:nvSpPr>
        <p:spPr>
          <a:xfrm>
            <a:off x="2142450" y="470775"/>
            <a:ext cx="6810600" cy="794700"/>
          </a:xfrm>
          <a:prstGeom prst="rect">
            <a:avLst/>
          </a:prstGeom>
          <a:noFill/>
          <a:ln>
            <a:noFill/>
          </a:ln>
        </p:spPr>
        <p:txBody>
          <a:bodyPr anchorCtr="0" anchor="t" bIns="91425" lIns="91425" rIns="91425" wrap="square" tIns="91425">
            <a:noAutofit/>
          </a:bodyPr>
          <a:lstStyle/>
          <a:p>
            <a:pPr indent="0" lvl="0" marL="0">
              <a:spcBef>
                <a:spcPts val="0"/>
              </a:spcBef>
              <a:buNone/>
            </a:pPr>
            <a:r>
              <a:t/>
            </a:r>
            <a:endParaRPr/>
          </a:p>
        </p:txBody>
      </p:sp>
      <p:sp>
        <p:nvSpPr>
          <p:cNvPr id="186" name="Shape 186"/>
          <p:cNvSpPr txBox="1"/>
          <p:nvPr/>
        </p:nvSpPr>
        <p:spPr>
          <a:xfrm>
            <a:off x="2005400" y="-64125"/>
            <a:ext cx="4944000" cy="534900"/>
          </a:xfrm>
          <a:prstGeom prst="rect">
            <a:avLst/>
          </a:prstGeom>
          <a:noFill/>
          <a:ln>
            <a:noFill/>
          </a:ln>
        </p:spPr>
        <p:txBody>
          <a:bodyPr anchorCtr="0" anchor="t" bIns="91425" lIns="91425" rIns="91425" wrap="square" tIns="91425">
            <a:noAutofit/>
          </a:bodyPr>
          <a:lstStyle/>
          <a:p>
            <a:pPr indent="0" lvl="0" marL="0" rtl="0">
              <a:spcBef>
                <a:spcPts val="0"/>
              </a:spcBef>
              <a:buNone/>
            </a:pPr>
            <a:r>
              <a:t/>
            </a:r>
            <a:endParaRPr sz="1800"/>
          </a:p>
          <a:p>
            <a:pPr indent="0" lvl="0" marL="0" rtl="0">
              <a:spcBef>
                <a:spcPts val="0"/>
              </a:spcBef>
              <a:buNone/>
            </a:pPr>
            <a:r>
              <a:t/>
            </a:r>
            <a:endParaRPr/>
          </a:p>
          <a:p>
            <a:pPr indent="0" lvl="0" marL="0" rtl="0">
              <a:spcBef>
                <a:spcPts val="0"/>
              </a:spcBef>
              <a:buNone/>
            </a:pPr>
            <a:r>
              <a:t/>
            </a:r>
            <a:endParaRPr/>
          </a:p>
        </p:txBody>
      </p:sp>
      <p:pic>
        <p:nvPicPr>
          <p:cNvPr id="187" name="Shape 187"/>
          <p:cNvPicPr preferRelativeResize="0"/>
          <p:nvPr/>
        </p:nvPicPr>
        <p:blipFill>
          <a:blip r:embed="rId3">
            <a:alphaModFix/>
          </a:blip>
          <a:stretch>
            <a:fillRect/>
          </a:stretch>
        </p:blipFill>
        <p:spPr>
          <a:xfrm>
            <a:off x="546575" y="922501"/>
            <a:ext cx="7861648" cy="3829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191" name="Shape 191"/>
        <p:cNvGrpSpPr/>
        <p:nvPr/>
      </p:nvGrpSpPr>
      <p:grpSpPr>
        <a:xfrm>
          <a:off x="0" y="0"/>
          <a:ext cx="0" cy="0"/>
          <a:chOff x="0" y="0"/>
          <a:chExt cx="0" cy="0"/>
        </a:xfrm>
      </p:grpSpPr>
      <p:sp>
        <p:nvSpPr>
          <p:cNvPr id="192" name="Shape 192"/>
          <p:cNvSpPr txBox="1"/>
          <p:nvPr>
            <p:ph type="title"/>
          </p:nvPr>
        </p:nvSpPr>
        <p:spPr>
          <a:xfrm>
            <a:off x="366350" y="105500"/>
            <a:ext cx="8222100" cy="474900"/>
          </a:xfrm>
          <a:prstGeom prst="rect">
            <a:avLst/>
          </a:prstGeom>
        </p:spPr>
        <p:txBody>
          <a:bodyPr anchorCtr="0" anchor="b" bIns="91425" lIns="91425" rIns="91425" wrap="square" tIns="91425">
            <a:noAutofit/>
          </a:bodyPr>
          <a:lstStyle/>
          <a:p>
            <a:pPr indent="0" lvl="0" marL="0" rtl="0">
              <a:spcBef>
                <a:spcPts val="0"/>
              </a:spcBef>
              <a:buNone/>
            </a:pPr>
            <a:r>
              <a:rPr lang="en" sz="1800"/>
              <a:t>Improved UI</a:t>
            </a:r>
          </a:p>
        </p:txBody>
      </p:sp>
      <p:sp>
        <p:nvSpPr>
          <p:cNvPr id="193" name="Shape 193"/>
          <p:cNvSpPr txBox="1"/>
          <p:nvPr/>
        </p:nvSpPr>
        <p:spPr>
          <a:xfrm>
            <a:off x="2005400" y="234875"/>
            <a:ext cx="4944000" cy="4644000"/>
          </a:xfrm>
          <a:prstGeom prst="rect">
            <a:avLst/>
          </a:prstGeom>
          <a:noFill/>
          <a:ln>
            <a:noFill/>
          </a:ln>
        </p:spPr>
        <p:txBody>
          <a:bodyPr anchorCtr="0" anchor="t" bIns="91425" lIns="91425" rIns="91425" wrap="square" tIns="91425">
            <a:noAutofit/>
          </a:bodyPr>
          <a:lstStyle/>
          <a:p>
            <a:pPr indent="0" lvl="0" marL="0">
              <a:spcBef>
                <a:spcPts val="0"/>
              </a:spcBef>
              <a:buNone/>
            </a:pPr>
            <a:r>
              <a:t/>
            </a:r>
            <a:endParaRPr/>
          </a:p>
        </p:txBody>
      </p:sp>
      <p:sp>
        <p:nvSpPr>
          <p:cNvPr id="194" name="Shape 194"/>
          <p:cNvSpPr txBox="1"/>
          <p:nvPr/>
        </p:nvSpPr>
        <p:spPr>
          <a:xfrm>
            <a:off x="2142450" y="470775"/>
            <a:ext cx="6810600" cy="794700"/>
          </a:xfrm>
          <a:prstGeom prst="rect">
            <a:avLst/>
          </a:prstGeom>
          <a:noFill/>
          <a:ln>
            <a:noFill/>
          </a:ln>
        </p:spPr>
        <p:txBody>
          <a:bodyPr anchorCtr="0" anchor="t" bIns="91425" lIns="91425" rIns="91425" wrap="square" tIns="91425">
            <a:noAutofit/>
          </a:bodyPr>
          <a:lstStyle/>
          <a:p>
            <a:pPr indent="0" lvl="0" marL="0">
              <a:spcBef>
                <a:spcPts val="0"/>
              </a:spcBef>
              <a:buNone/>
            </a:pPr>
            <a:r>
              <a:t/>
            </a:r>
            <a:endParaRPr/>
          </a:p>
        </p:txBody>
      </p:sp>
      <p:sp>
        <p:nvSpPr>
          <p:cNvPr id="195" name="Shape 195"/>
          <p:cNvSpPr txBox="1"/>
          <p:nvPr/>
        </p:nvSpPr>
        <p:spPr>
          <a:xfrm>
            <a:off x="2005400" y="-64125"/>
            <a:ext cx="4944000" cy="534900"/>
          </a:xfrm>
          <a:prstGeom prst="rect">
            <a:avLst/>
          </a:prstGeom>
          <a:noFill/>
          <a:ln>
            <a:noFill/>
          </a:ln>
        </p:spPr>
        <p:txBody>
          <a:bodyPr anchorCtr="0" anchor="t" bIns="91425" lIns="91425" rIns="91425" wrap="square" tIns="91425">
            <a:noAutofit/>
          </a:bodyPr>
          <a:lstStyle/>
          <a:p>
            <a:pPr indent="0" lvl="0" marL="0" rtl="0">
              <a:spcBef>
                <a:spcPts val="0"/>
              </a:spcBef>
              <a:buNone/>
            </a:pPr>
            <a:r>
              <a:t/>
            </a:r>
            <a:endParaRPr sz="1800"/>
          </a:p>
          <a:p>
            <a:pPr indent="0" lvl="0" marL="0" rtl="0">
              <a:spcBef>
                <a:spcPts val="0"/>
              </a:spcBef>
              <a:buNone/>
            </a:pPr>
            <a:r>
              <a:t/>
            </a:r>
            <a:endParaRPr/>
          </a:p>
          <a:p>
            <a:pPr indent="0" lvl="0" marL="0" rtl="0">
              <a:spcBef>
                <a:spcPts val="0"/>
              </a:spcBef>
              <a:buNone/>
            </a:pPr>
            <a:r>
              <a:t/>
            </a:r>
            <a:endParaRPr/>
          </a:p>
        </p:txBody>
      </p:sp>
      <p:pic>
        <p:nvPicPr>
          <p:cNvPr id="196" name="Shape 196"/>
          <p:cNvPicPr preferRelativeResize="0"/>
          <p:nvPr/>
        </p:nvPicPr>
        <p:blipFill>
          <a:blip r:embed="rId3">
            <a:alphaModFix/>
          </a:blip>
          <a:stretch>
            <a:fillRect/>
          </a:stretch>
        </p:blipFill>
        <p:spPr>
          <a:xfrm>
            <a:off x="2005400" y="732775"/>
            <a:ext cx="5787351" cy="4224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200" name="Shape 200"/>
        <p:cNvGrpSpPr/>
        <p:nvPr/>
      </p:nvGrpSpPr>
      <p:grpSpPr>
        <a:xfrm>
          <a:off x="0" y="0"/>
          <a:ext cx="0" cy="0"/>
          <a:chOff x="0" y="0"/>
          <a:chExt cx="0" cy="0"/>
        </a:xfrm>
      </p:grpSpPr>
      <p:sp>
        <p:nvSpPr>
          <p:cNvPr id="201" name="Shape 201"/>
          <p:cNvSpPr txBox="1"/>
          <p:nvPr>
            <p:ph type="title"/>
          </p:nvPr>
        </p:nvSpPr>
        <p:spPr>
          <a:xfrm>
            <a:off x="104150" y="357800"/>
            <a:ext cx="1846500" cy="2242200"/>
          </a:xfrm>
          <a:prstGeom prst="rect">
            <a:avLst/>
          </a:prstGeom>
        </p:spPr>
        <p:txBody>
          <a:bodyPr anchorCtr="0" anchor="ctr" bIns="91425" lIns="91425" rIns="91425" wrap="square" tIns="91425">
            <a:noAutofit/>
          </a:bodyPr>
          <a:lstStyle/>
          <a:p>
            <a:pPr indent="0" lvl="0" marL="0">
              <a:spcBef>
                <a:spcPts val="0"/>
              </a:spcBef>
              <a:buNone/>
            </a:pPr>
            <a:r>
              <a:rPr lang="en" sz="1800"/>
              <a:t>How we communicate</a:t>
            </a:r>
          </a:p>
          <a:p>
            <a:pPr indent="0" lvl="0" marL="0" rtl="0">
              <a:spcBef>
                <a:spcPts val="0"/>
              </a:spcBef>
              <a:buNone/>
            </a:pPr>
            <a:r>
              <a:rPr lang="en" sz="1800"/>
              <a:t>value</a:t>
            </a:r>
          </a:p>
        </p:txBody>
      </p:sp>
      <p:sp>
        <p:nvSpPr>
          <p:cNvPr id="202" name="Shape 202"/>
          <p:cNvSpPr txBox="1"/>
          <p:nvPr/>
        </p:nvSpPr>
        <p:spPr>
          <a:xfrm>
            <a:off x="2072575" y="299850"/>
            <a:ext cx="6612600" cy="4543800"/>
          </a:xfrm>
          <a:prstGeom prst="rect">
            <a:avLst/>
          </a:prstGeom>
          <a:noFill/>
          <a:ln>
            <a:noFill/>
          </a:ln>
        </p:spPr>
        <p:txBody>
          <a:bodyPr anchorCtr="0" anchor="t" bIns="91425" lIns="91425" rIns="91425" wrap="square" tIns="91425">
            <a:noAutofit/>
          </a:bodyPr>
          <a:lstStyle/>
          <a:p>
            <a:pPr indent="-317500" lvl="0" marL="457200" rtl="0">
              <a:lnSpc>
                <a:spcPct val="115000"/>
              </a:lnSpc>
              <a:spcBef>
                <a:spcPts val="0"/>
              </a:spcBef>
              <a:spcAft>
                <a:spcPts val="1600"/>
              </a:spcAft>
              <a:buClr>
                <a:srgbClr val="000000"/>
              </a:buClr>
              <a:buSzPts val="1400"/>
              <a:buFont typeface="Arial"/>
              <a:buChar char="●"/>
            </a:pPr>
            <a:r>
              <a:rPr lang="en"/>
              <a:t>Core question is how do we show our potential users why they should trust us</a:t>
            </a:r>
          </a:p>
          <a:p>
            <a:pPr indent="-342900" lvl="0" marL="457200" rtl="0">
              <a:lnSpc>
                <a:spcPct val="115000"/>
              </a:lnSpc>
              <a:spcBef>
                <a:spcPts val="0"/>
              </a:spcBef>
              <a:spcAft>
                <a:spcPts val="1600"/>
              </a:spcAft>
              <a:buClr>
                <a:schemeClr val="lt2"/>
              </a:buClr>
              <a:buSzPts val="1800"/>
              <a:buFont typeface="Roboto"/>
              <a:buChar char="●"/>
            </a:pPr>
            <a:r>
              <a:rPr lang="en"/>
              <a:t>Limitations:</a:t>
            </a:r>
          </a:p>
          <a:p>
            <a:pPr indent="-317500" lvl="1" marL="914400" rtl="0">
              <a:lnSpc>
                <a:spcPct val="115000"/>
              </a:lnSpc>
              <a:spcBef>
                <a:spcPts val="0"/>
              </a:spcBef>
              <a:spcAft>
                <a:spcPts val="1600"/>
              </a:spcAft>
              <a:buClr>
                <a:schemeClr val="lt2"/>
              </a:buClr>
              <a:buSzPts val="1400"/>
              <a:buFont typeface="Roboto"/>
              <a:buChar char="○"/>
            </a:pPr>
            <a:r>
              <a:rPr lang="en"/>
              <a:t>Technical knowledge of audience</a:t>
            </a:r>
          </a:p>
          <a:p>
            <a:pPr indent="-317500" lvl="1" marL="914400" rtl="0">
              <a:lnSpc>
                <a:spcPct val="115000"/>
              </a:lnSpc>
              <a:spcBef>
                <a:spcPts val="0"/>
              </a:spcBef>
              <a:spcAft>
                <a:spcPts val="1600"/>
              </a:spcAft>
              <a:buClr>
                <a:schemeClr val="lt2"/>
              </a:buClr>
              <a:buSzPts val="1400"/>
              <a:buFont typeface="Roboto"/>
              <a:buChar char="○"/>
            </a:pPr>
            <a:r>
              <a:rPr lang="en"/>
              <a:t>Balancing demonstrating value with not being overly certain</a:t>
            </a:r>
          </a:p>
          <a:p>
            <a:pPr indent="-342900" lvl="0" marL="457200" marR="0" rtl="0" algn="l">
              <a:lnSpc>
                <a:spcPct val="115000"/>
              </a:lnSpc>
              <a:spcBef>
                <a:spcPts val="0"/>
              </a:spcBef>
              <a:spcAft>
                <a:spcPts val="0"/>
              </a:spcAft>
              <a:buClr>
                <a:schemeClr val="lt2"/>
              </a:buClr>
              <a:buSzPts val="1800"/>
              <a:buFont typeface="Roboto"/>
              <a:buChar char="●"/>
            </a:pPr>
            <a:r>
              <a:rPr lang="en"/>
              <a:t>Main tactic: written page describing at a higher level, with details on request</a:t>
            </a:r>
          </a:p>
          <a:p>
            <a:pPr indent="-317500" lvl="1" marL="914400" marR="0" rtl="0" algn="l">
              <a:lnSpc>
                <a:spcPct val="115000"/>
              </a:lnSpc>
              <a:spcBef>
                <a:spcPts val="0"/>
              </a:spcBef>
              <a:spcAft>
                <a:spcPts val="0"/>
              </a:spcAft>
              <a:buClr>
                <a:schemeClr val="lt2"/>
              </a:buClr>
              <a:buSzPts val="1400"/>
              <a:buFont typeface="Roboto"/>
              <a:buChar char="○"/>
            </a:pPr>
            <a:r>
              <a:rPr lang="en"/>
              <a:t>Overview of process in friendly language</a:t>
            </a:r>
          </a:p>
          <a:p>
            <a:pPr indent="-317500" lvl="1" marL="914400" marR="0" rtl="0" algn="l">
              <a:lnSpc>
                <a:spcPct val="115000"/>
              </a:lnSpc>
              <a:spcBef>
                <a:spcPts val="0"/>
              </a:spcBef>
              <a:spcAft>
                <a:spcPts val="0"/>
              </a:spcAft>
              <a:buClr>
                <a:schemeClr val="lt2"/>
              </a:buClr>
              <a:buSzPts val="1400"/>
              <a:buFont typeface="Roboto"/>
              <a:buChar char="○"/>
            </a:pPr>
            <a:r>
              <a:rPr lang="en"/>
              <a:t>Describe model testing/verification</a:t>
            </a:r>
          </a:p>
          <a:p>
            <a:pPr indent="-317500" lvl="1" marL="914400" marR="0" rtl="0" algn="l">
              <a:lnSpc>
                <a:spcPct val="115000"/>
              </a:lnSpc>
              <a:spcBef>
                <a:spcPts val="0"/>
              </a:spcBef>
              <a:spcAft>
                <a:spcPts val="0"/>
              </a:spcAft>
              <a:buClr>
                <a:schemeClr val="lt2"/>
              </a:buClr>
              <a:buSzPts val="1400"/>
              <a:buFont typeface="Roboto"/>
              <a:buChar char="○"/>
            </a:pPr>
            <a:r>
              <a:rPr lang="en"/>
              <a:t>Describe limitations</a:t>
            </a:r>
          </a:p>
          <a:p>
            <a:pPr indent="-317500" lvl="0" marL="457200" rtl="0">
              <a:lnSpc>
                <a:spcPct val="115000"/>
              </a:lnSpc>
              <a:spcBef>
                <a:spcPts val="0"/>
              </a:spcBef>
              <a:spcAft>
                <a:spcPts val="1600"/>
              </a:spcAft>
              <a:buClr>
                <a:srgbClr val="000000"/>
              </a:buClr>
              <a:buSzPts val="1400"/>
              <a:buFont typeface="Arial"/>
              <a:buChar char="●"/>
            </a:pPr>
            <a:r>
              <a:rPr lang="en"/>
              <a:t>Core feedback:</a:t>
            </a:r>
          </a:p>
          <a:p>
            <a:pPr indent="-317500" lvl="1" marL="914400" rtl="0">
              <a:lnSpc>
                <a:spcPct val="115000"/>
              </a:lnSpc>
              <a:spcBef>
                <a:spcPts val="0"/>
              </a:spcBef>
              <a:spcAft>
                <a:spcPts val="1600"/>
              </a:spcAft>
              <a:buClr>
                <a:schemeClr val="lt2"/>
              </a:buClr>
              <a:buSzPts val="1400"/>
              <a:buFont typeface="Roboto"/>
              <a:buChar char="○"/>
            </a:pPr>
            <a:r>
              <a:rPr lang="en"/>
              <a:t>Reading model description test, users generally felt that they had a good basic understanding</a:t>
            </a:r>
          </a:p>
          <a:p>
            <a:pPr indent="-317500" lvl="1" marL="914400" rtl="0">
              <a:lnSpc>
                <a:spcPct val="115000"/>
              </a:lnSpc>
              <a:spcBef>
                <a:spcPts val="0"/>
              </a:spcBef>
              <a:spcAft>
                <a:spcPts val="1600"/>
              </a:spcAft>
              <a:buClr>
                <a:schemeClr val="lt2"/>
              </a:buClr>
              <a:buSzPts val="1400"/>
              <a:buFont typeface="Roboto"/>
              <a:buChar char="○"/>
            </a:pPr>
            <a:r>
              <a:rPr lang="en"/>
              <a:t>“I feel like the website isn’t trying to trick me -- you are upfront about the uncertainty”</a:t>
            </a:r>
          </a:p>
          <a:p>
            <a:pPr indent="-317500" lvl="1" marL="914400" rtl="0">
              <a:lnSpc>
                <a:spcPct val="115000"/>
              </a:lnSpc>
              <a:spcBef>
                <a:spcPts val="0"/>
              </a:spcBef>
              <a:spcAft>
                <a:spcPts val="1600"/>
              </a:spcAft>
              <a:buClr>
                <a:schemeClr val="lt2"/>
              </a:buClr>
              <a:buSzPts val="1400"/>
              <a:buFont typeface="Roboto"/>
              <a:buChar char="○"/>
            </a:pPr>
            <a:r>
              <a:rPr lang="en"/>
              <a:t>“Can I use this now?” (I  said no)</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206" name="Shape 206"/>
        <p:cNvGrpSpPr/>
        <p:nvPr/>
      </p:nvGrpSpPr>
      <p:grpSpPr>
        <a:xfrm>
          <a:off x="0" y="0"/>
          <a:ext cx="0" cy="0"/>
          <a:chOff x="0" y="0"/>
          <a:chExt cx="0" cy="0"/>
        </a:xfrm>
      </p:grpSpPr>
      <p:sp>
        <p:nvSpPr>
          <p:cNvPr id="207" name="Shape 207"/>
          <p:cNvSpPr txBox="1"/>
          <p:nvPr>
            <p:ph type="title"/>
          </p:nvPr>
        </p:nvSpPr>
        <p:spPr>
          <a:xfrm>
            <a:off x="274375" y="0"/>
            <a:ext cx="8222100" cy="767700"/>
          </a:xfrm>
          <a:prstGeom prst="rect">
            <a:avLst/>
          </a:prstGeom>
        </p:spPr>
        <p:txBody>
          <a:bodyPr anchorCtr="0" anchor="b" bIns="91425" lIns="91425" rIns="91425" wrap="square" tIns="91425">
            <a:noAutofit/>
          </a:bodyPr>
          <a:lstStyle/>
          <a:p>
            <a:pPr indent="0" lvl="0" marL="0" rtl="0" algn="ctr">
              <a:spcBef>
                <a:spcPts val="0"/>
              </a:spcBef>
              <a:buNone/>
            </a:pPr>
            <a:r>
              <a:rPr lang="en"/>
              <a:t>Demo</a:t>
            </a:r>
          </a:p>
        </p:txBody>
      </p:sp>
      <p:sp>
        <p:nvSpPr>
          <p:cNvPr id="208" name="Shape 208"/>
          <p:cNvSpPr txBox="1"/>
          <p:nvPr>
            <p:ph idx="1" type="body"/>
          </p:nvPr>
        </p:nvSpPr>
        <p:spPr>
          <a:xfrm>
            <a:off x="387900" y="1067250"/>
            <a:ext cx="8368200" cy="3318900"/>
          </a:xfrm>
          <a:prstGeom prst="rect">
            <a:avLst/>
          </a:prstGeom>
        </p:spPr>
        <p:txBody>
          <a:bodyPr anchorCtr="0" anchor="t" bIns="91425" lIns="91425" rIns="91425" wrap="square" tIns="91425">
            <a:noAutofit/>
          </a:bodyPr>
          <a:lstStyle/>
          <a:p>
            <a:pPr indent="0" lvl="0" marL="0" marR="0" rtl="0" algn="l">
              <a:lnSpc>
                <a:spcPct val="115000"/>
              </a:lnSpc>
              <a:spcBef>
                <a:spcPts val="0"/>
              </a:spcBef>
              <a:spcAft>
                <a:spcPts val="1600"/>
              </a:spcAft>
              <a:buNone/>
            </a:pPr>
            <a:r>
              <a:rPr lang="en"/>
              <a:t>We have </a:t>
            </a:r>
            <a:r>
              <a:rPr lang="en" u="sng">
                <a:solidFill>
                  <a:schemeClr val="hlink"/>
                </a:solidFill>
                <a:hlinkClick r:id="rId3"/>
              </a:rPr>
              <a:t>webapp</a:t>
            </a:r>
            <a:r>
              <a:rPr lang="en"/>
              <a:t> ready</a:t>
            </a:r>
          </a:p>
          <a:p>
            <a:pPr indent="0" lvl="0" marL="0" marR="0" rtl="0" algn="l">
              <a:lnSpc>
                <a:spcPct val="115000"/>
              </a:lnSpc>
              <a:spcBef>
                <a:spcPts val="0"/>
              </a:spcBef>
              <a:spcAft>
                <a:spcPts val="1600"/>
              </a:spcAft>
              <a:buNone/>
            </a:pPr>
            <a:r>
              <a:rPr lang="en"/>
              <a:t>Observations: For the last 90 days:</a:t>
            </a:r>
          </a:p>
          <a:p>
            <a:pPr indent="-342900" lvl="0" marL="457200" marR="0" rtl="0" algn="l">
              <a:lnSpc>
                <a:spcPct val="115000"/>
              </a:lnSpc>
              <a:spcBef>
                <a:spcPts val="0"/>
              </a:spcBef>
              <a:spcAft>
                <a:spcPts val="0"/>
              </a:spcAft>
              <a:buSzPts val="1800"/>
              <a:buChar char="-"/>
            </a:pPr>
            <a:r>
              <a:rPr lang="en"/>
              <a:t>Within the same time period: higher risk yields higher returns</a:t>
            </a:r>
          </a:p>
          <a:p>
            <a:pPr indent="-342900" lvl="0" marL="457200" marR="0" rtl="0" algn="l">
              <a:lnSpc>
                <a:spcPct val="115000"/>
              </a:lnSpc>
              <a:spcBef>
                <a:spcPts val="0"/>
              </a:spcBef>
              <a:spcAft>
                <a:spcPts val="0"/>
              </a:spcAft>
              <a:buSzPts val="1800"/>
              <a:buChar char="-"/>
            </a:pPr>
            <a:r>
              <a:rPr lang="en"/>
              <a:t>Longer time period yields higher returns </a:t>
            </a:r>
          </a:p>
          <a:p>
            <a:pPr indent="-317500" lvl="1" marL="914400" marR="0" rtl="0" algn="l">
              <a:lnSpc>
                <a:spcPct val="115000"/>
              </a:lnSpc>
              <a:spcBef>
                <a:spcPts val="0"/>
              </a:spcBef>
              <a:spcAft>
                <a:spcPts val="1600"/>
              </a:spcAft>
              <a:buSzPts val="1400"/>
              <a:buChar char="-"/>
            </a:pPr>
            <a:r>
              <a:rPr lang="en"/>
              <a:t>Ex: returns of 60 days &gt; 45 days &gt; 30 days</a:t>
            </a:r>
          </a:p>
          <a:p>
            <a:pPr indent="0" lvl="0" marL="0" rtl="0">
              <a:spcBef>
                <a:spcPts val="0"/>
              </a:spcBef>
              <a:buNone/>
            </a:pPr>
            <a:r>
              <a:t/>
            </a:r>
            <a:endParaRPr sz="12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212" name="Shape 212"/>
        <p:cNvGrpSpPr/>
        <p:nvPr/>
      </p:nvGrpSpPr>
      <p:grpSpPr>
        <a:xfrm>
          <a:off x="0" y="0"/>
          <a:ext cx="0" cy="0"/>
          <a:chOff x="0" y="0"/>
          <a:chExt cx="0" cy="0"/>
        </a:xfrm>
      </p:grpSpPr>
      <p:sp>
        <p:nvSpPr>
          <p:cNvPr id="213" name="Shape 213"/>
          <p:cNvSpPr txBox="1"/>
          <p:nvPr>
            <p:ph type="title"/>
          </p:nvPr>
        </p:nvSpPr>
        <p:spPr>
          <a:xfrm>
            <a:off x="7244250" y="206125"/>
            <a:ext cx="1815900" cy="4327200"/>
          </a:xfrm>
          <a:prstGeom prst="rect">
            <a:avLst/>
          </a:prstGeom>
        </p:spPr>
        <p:txBody>
          <a:bodyPr anchorCtr="0" anchor="ctr" bIns="91425" lIns="91425" rIns="91425" wrap="square" tIns="91425">
            <a:noAutofit/>
          </a:bodyPr>
          <a:lstStyle/>
          <a:p>
            <a:pPr indent="0" lvl="0" marL="0" rtl="0">
              <a:spcBef>
                <a:spcPts val="0"/>
              </a:spcBef>
              <a:buNone/>
            </a:pPr>
            <a:r>
              <a:rPr lang="en" sz="2400">
                <a:solidFill>
                  <a:srgbClr val="FFFFFF"/>
                </a:solidFill>
              </a:rPr>
              <a:t>Next steps</a:t>
            </a:r>
          </a:p>
        </p:txBody>
      </p:sp>
      <p:sp>
        <p:nvSpPr>
          <p:cNvPr id="214" name="Shape 214"/>
          <p:cNvSpPr txBox="1"/>
          <p:nvPr>
            <p:ph idx="1" type="subTitle"/>
          </p:nvPr>
        </p:nvSpPr>
        <p:spPr>
          <a:xfrm>
            <a:off x="265500" y="206152"/>
            <a:ext cx="6556500" cy="4740000"/>
          </a:xfrm>
          <a:prstGeom prst="rect">
            <a:avLst/>
          </a:prstGeom>
        </p:spPr>
        <p:txBody>
          <a:bodyPr anchorCtr="0" anchor="t" bIns="91425" lIns="91425" rIns="91425" wrap="square" tIns="91425">
            <a:noAutofit/>
          </a:bodyPr>
          <a:lstStyle/>
          <a:p>
            <a:pPr indent="0" lvl="0" marL="0" rtl="0" algn="l">
              <a:spcBef>
                <a:spcPts val="0"/>
              </a:spcBef>
              <a:buNone/>
            </a:pPr>
            <a:r>
              <a:t/>
            </a:r>
            <a:endParaRPr sz="1800">
              <a:solidFill>
                <a:srgbClr val="434343"/>
              </a:solidFill>
            </a:endParaRPr>
          </a:p>
          <a:p>
            <a:pPr indent="0" lvl="0" marL="0" rtl="0" algn="l">
              <a:spcBef>
                <a:spcPts val="0"/>
              </a:spcBef>
              <a:buNone/>
            </a:pPr>
            <a:r>
              <a:t/>
            </a:r>
            <a:endParaRPr sz="1800">
              <a:solidFill>
                <a:srgbClr val="434343"/>
              </a:solidFill>
            </a:endParaRPr>
          </a:p>
          <a:p>
            <a:pPr indent="0" lvl="0" marL="0" rtl="0" algn="l">
              <a:spcBef>
                <a:spcPts val="0"/>
              </a:spcBef>
              <a:buNone/>
            </a:pPr>
            <a:r>
              <a:rPr lang="en" sz="1800">
                <a:solidFill>
                  <a:srgbClr val="434343"/>
                </a:solidFill>
              </a:rPr>
              <a:t>What questions are still open? Where might you go from here?</a:t>
            </a:r>
          </a:p>
          <a:p>
            <a:pPr indent="0" lvl="0" marL="0" rtl="0" algn="l">
              <a:spcBef>
                <a:spcPts val="0"/>
              </a:spcBef>
              <a:buNone/>
            </a:pPr>
            <a:r>
              <a:t/>
            </a:r>
            <a:endParaRPr sz="1800">
              <a:solidFill>
                <a:srgbClr val="434343"/>
              </a:solidFill>
            </a:endParaRPr>
          </a:p>
          <a:p>
            <a:pPr indent="-317500" lvl="0" marL="457200" rtl="0" algn="l">
              <a:spcBef>
                <a:spcPts val="0"/>
              </a:spcBef>
              <a:spcAft>
                <a:spcPts val="0"/>
              </a:spcAft>
              <a:buClr>
                <a:srgbClr val="434343"/>
              </a:buClr>
              <a:buSzPts val="1400"/>
              <a:buChar char="-"/>
            </a:pPr>
            <a:r>
              <a:rPr lang="en" sz="1400">
                <a:solidFill>
                  <a:srgbClr val="434343"/>
                </a:solidFill>
              </a:rPr>
              <a:t>Data quality limitation:</a:t>
            </a:r>
          </a:p>
          <a:p>
            <a:pPr indent="-317500" lvl="1" marL="914400" rtl="0" algn="l">
              <a:spcBef>
                <a:spcPts val="0"/>
              </a:spcBef>
              <a:spcAft>
                <a:spcPts val="0"/>
              </a:spcAft>
              <a:buClr>
                <a:srgbClr val="434343"/>
              </a:buClr>
              <a:buSzPts val="1400"/>
              <a:buChar char="-"/>
            </a:pPr>
            <a:r>
              <a:rPr lang="en" sz="1400">
                <a:solidFill>
                  <a:srgbClr val="434343"/>
                </a:solidFill>
              </a:rPr>
              <a:t>From 2015</a:t>
            </a:r>
          </a:p>
          <a:p>
            <a:pPr indent="-317500" lvl="1" marL="914400" rtl="0" algn="l">
              <a:spcBef>
                <a:spcPts val="0"/>
              </a:spcBef>
              <a:spcAft>
                <a:spcPts val="0"/>
              </a:spcAft>
              <a:buClr>
                <a:srgbClr val="434343"/>
              </a:buClr>
              <a:buSzPts val="1400"/>
              <a:buChar char="-"/>
            </a:pPr>
            <a:r>
              <a:rPr lang="en" sz="1400">
                <a:solidFill>
                  <a:srgbClr val="434343"/>
                </a:solidFill>
              </a:rPr>
              <a:t>Pay for some financial services (expensive) to get better quality of news and quarterly reports</a:t>
            </a:r>
          </a:p>
          <a:p>
            <a:pPr indent="-317500" lvl="1" marL="914400" rtl="0" algn="l">
              <a:spcBef>
                <a:spcPts val="0"/>
              </a:spcBef>
              <a:spcAft>
                <a:spcPts val="0"/>
              </a:spcAft>
              <a:buClr>
                <a:srgbClr val="434343"/>
              </a:buClr>
              <a:buSzPts val="1400"/>
              <a:buChar char="-"/>
            </a:pPr>
            <a:r>
              <a:rPr lang="en" sz="1400">
                <a:solidFill>
                  <a:srgbClr val="434343"/>
                </a:solidFill>
              </a:rPr>
              <a:t>We can use data before 2008 stock crash -&gt; better for training and predictions</a:t>
            </a:r>
          </a:p>
          <a:p>
            <a:pPr indent="-317500" lvl="0" marL="457200" rtl="0" algn="l">
              <a:spcBef>
                <a:spcPts val="0"/>
              </a:spcBef>
              <a:spcAft>
                <a:spcPts val="0"/>
              </a:spcAft>
              <a:buClr>
                <a:srgbClr val="434343"/>
              </a:buClr>
              <a:buSzPts val="1400"/>
              <a:buChar char="-"/>
            </a:pPr>
            <a:r>
              <a:rPr lang="en" sz="1400">
                <a:solidFill>
                  <a:srgbClr val="434343"/>
                </a:solidFill>
              </a:rPr>
              <a:t>Better sentiment analysis software</a:t>
            </a:r>
          </a:p>
          <a:p>
            <a:pPr indent="-317500" lvl="0" marL="457200" rtl="0" algn="l">
              <a:spcBef>
                <a:spcPts val="0"/>
              </a:spcBef>
              <a:spcAft>
                <a:spcPts val="0"/>
              </a:spcAft>
              <a:buClr>
                <a:srgbClr val="434343"/>
              </a:buClr>
              <a:buSzPts val="1400"/>
              <a:buChar char="-"/>
            </a:pPr>
            <a:r>
              <a:rPr lang="en" sz="1400">
                <a:solidFill>
                  <a:srgbClr val="434343"/>
                </a:solidFill>
              </a:rPr>
              <a:t>Better architecture:</a:t>
            </a:r>
          </a:p>
          <a:p>
            <a:pPr indent="-317500" lvl="1" marL="914400" rtl="0" algn="l">
              <a:spcBef>
                <a:spcPts val="0"/>
              </a:spcBef>
              <a:spcAft>
                <a:spcPts val="0"/>
              </a:spcAft>
              <a:buClr>
                <a:srgbClr val="434343"/>
              </a:buClr>
              <a:buSzPts val="1400"/>
              <a:buChar char="-"/>
            </a:pPr>
            <a:r>
              <a:rPr lang="en" sz="1400">
                <a:solidFill>
                  <a:srgbClr val="434343"/>
                </a:solidFill>
              </a:rPr>
              <a:t>store data in some DB</a:t>
            </a:r>
          </a:p>
          <a:p>
            <a:pPr indent="-317500" lvl="0" marL="457200" rtl="0" algn="l">
              <a:spcBef>
                <a:spcPts val="0"/>
              </a:spcBef>
              <a:spcAft>
                <a:spcPts val="0"/>
              </a:spcAft>
              <a:buClr>
                <a:srgbClr val="434343"/>
              </a:buClr>
              <a:buSzPts val="1400"/>
              <a:buChar char="-"/>
            </a:pPr>
            <a:r>
              <a:rPr lang="en" sz="1400">
                <a:solidFill>
                  <a:srgbClr val="434343"/>
                </a:solidFill>
              </a:rPr>
              <a:t>More sophisticated UI: </a:t>
            </a:r>
          </a:p>
          <a:p>
            <a:pPr indent="-317500" lvl="1" marL="914400" rtl="0" algn="l">
              <a:spcBef>
                <a:spcPts val="0"/>
              </a:spcBef>
              <a:buClr>
                <a:srgbClr val="434343"/>
              </a:buClr>
              <a:buSzPts val="1400"/>
              <a:buChar char="-"/>
            </a:pPr>
            <a:r>
              <a:rPr lang="en" sz="1400">
                <a:solidFill>
                  <a:srgbClr val="434343"/>
                </a:solidFill>
              </a:rPr>
              <a:t>allow user to pick a stock, input actual today’s price and other data to predict price for 30, 45, 60 days</a:t>
            </a:r>
          </a:p>
          <a:p>
            <a:pPr indent="0" lvl="0" marL="0" algn="l">
              <a:spcBef>
                <a:spcPts val="0"/>
              </a:spcBef>
              <a:buNone/>
            </a:pPr>
            <a:r>
              <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218" name="Shape 218"/>
        <p:cNvGrpSpPr/>
        <p:nvPr/>
      </p:nvGrpSpPr>
      <p:grpSpPr>
        <a:xfrm>
          <a:off x="0" y="0"/>
          <a:ext cx="0" cy="0"/>
          <a:chOff x="0" y="0"/>
          <a:chExt cx="0" cy="0"/>
        </a:xfrm>
      </p:grpSpPr>
      <p:sp>
        <p:nvSpPr>
          <p:cNvPr id="219" name="Shape 219"/>
          <p:cNvSpPr txBox="1"/>
          <p:nvPr>
            <p:ph type="title"/>
          </p:nvPr>
        </p:nvSpPr>
        <p:spPr>
          <a:xfrm>
            <a:off x="226075" y="854025"/>
            <a:ext cx="1357200" cy="2614200"/>
          </a:xfrm>
          <a:prstGeom prst="rect">
            <a:avLst/>
          </a:prstGeom>
        </p:spPr>
        <p:txBody>
          <a:bodyPr anchorCtr="0" anchor="ctr" bIns="91425" lIns="91425" rIns="91425" wrap="square" tIns="91425">
            <a:noAutofit/>
          </a:bodyPr>
          <a:lstStyle/>
          <a:p>
            <a:pPr indent="0" lvl="0" marL="0" rtl="0" algn="l">
              <a:spcBef>
                <a:spcPts val="0"/>
              </a:spcBef>
              <a:buNone/>
            </a:pPr>
            <a:r>
              <a:t/>
            </a:r>
            <a:endParaRPr sz="3000"/>
          </a:p>
          <a:p>
            <a:pPr indent="0" lvl="0" marL="0" rtl="0" algn="ctr">
              <a:spcBef>
                <a:spcPts val="0"/>
              </a:spcBef>
              <a:buNone/>
            </a:pPr>
            <a:r>
              <a:rPr lang="en" sz="3000"/>
              <a:t>Thank you!</a:t>
            </a:r>
          </a:p>
          <a:p>
            <a:pPr indent="0" lvl="0" marL="0" rtl="0" algn="ctr">
              <a:spcBef>
                <a:spcPts val="0"/>
              </a:spcBef>
              <a:buNone/>
            </a:pPr>
            <a:r>
              <a:t/>
            </a:r>
            <a:endParaRPr sz="3000"/>
          </a:p>
          <a:p>
            <a:pPr indent="0" lvl="0" marL="0" rtl="0" algn="ctr">
              <a:spcBef>
                <a:spcPts val="0"/>
              </a:spcBef>
              <a:buNone/>
            </a:pPr>
            <a:r>
              <a:rPr lang="en" sz="3000"/>
              <a:t>Q&amp;A</a:t>
            </a:r>
          </a:p>
        </p:txBody>
      </p:sp>
      <p:sp>
        <p:nvSpPr>
          <p:cNvPr id="220" name="Shape 220"/>
          <p:cNvSpPr txBox="1"/>
          <p:nvPr/>
        </p:nvSpPr>
        <p:spPr>
          <a:xfrm>
            <a:off x="1989450" y="234775"/>
            <a:ext cx="7006200" cy="4720200"/>
          </a:xfrm>
          <a:prstGeom prst="rect">
            <a:avLst/>
          </a:prstGeom>
          <a:noFill/>
          <a:ln>
            <a:noFill/>
          </a:ln>
        </p:spPr>
        <p:txBody>
          <a:bodyPr anchorCtr="0" anchor="t" bIns="91425" lIns="91425" rIns="91425" wrap="square" tIns="91425">
            <a:noAutofit/>
          </a:bodyPr>
          <a:lstStyle/>
          <a:p>
            <a:pPr indent="0" lvl="0" marL="0" rtl="0">
              <a:spcBef>
                <a:spcPts val="0"/>
              </a:spcBef>
              <a:buNone/>
            </a:pPr>
            <a:r>
              <a:rPr lang="en"/>
              <a:t>Github: </a:t>
            </a:r>
            <a:r>
              <a:rPr lang="en" u="sng">
                <a:solidFill>
                  <a:schemeClr val="hlink"/>
                </a:solidFill>
                <a:hlinkClick r:id="rId3"/>
              </a:rPr>
              <a:t>https://github.com/thongnbui/MIDS_capstone</a:t>
            </a:r>
          </a:p>
          <a:p>
            <a:pPr indent="-317500" lvl="0" marL="457200" rtl="0">
              <a:spcBef>
                <a:spcPts val="0"/>
              </a:spcBef>
              <a:spcAft>
                <a:spcPts val="0"/>
              </a:spcAft>
              <a:buSzPts val="1400"/>
              <a:buChar char="-"/>
            </a:pPr>
            <a:r>
              <a:rPr lang="en"/>
              <a:t>documents: all the documents created for this project</a:t>
            </a:r>
          </a:p>
          <a:p>
            <a:pPr indent="-317500" lvl="0" marL="457200" rtl="0">
              <a:spcBef>
                <a:spcPts val="0"/>
              </a:spcBef>
              <a:buSzPts val="1400"/>
              <a:buChar char="-"/>
            </a:pPr>
            <a:r>
              <a:rPr lang="en"/>
              <a:t>WebApp: flask webapp code</a:t>
            </a:r>
          </a:p>
          <a:p>
            <a:pPr indent="-317500" lvl="0" marL="457200" rtl="0">
              <a:spcBef>
                <a:spcPts val="0"/>
              </a:spcBef>
              <a:spcAft>
                <a:spcPts val="0"/>
              </a:spcAft>
              <a:buSzPts val="1400"/>
              <a:buChar char="-"/>
            </a:pPr>
            <a:r>
              <a:rPr lang="en"/>
              <a:t>code: all the back-end codes</a:t>
            </a:r>
          </a:p>
          <a:p>
            <a:pPr indent="-317500" lvl="0" marL="457200" rtl="0">
              <a:spcBef>
                <a:spcPts val="0"/>
              </a:spcBef>
              <a:buSzPts val="1400"/>
              <a:buChar char="-"/>
            </a:pPr>
            <a:r>
              <a:rPr lang="en"/>
              <a:t>config: all the config files used</a:t>
            </a:r>
          </a:p>
          <a:p>
            <a:pPr indent="0" lvl="0" marL="0" rtl="0">
              <a:spcBef>
                <a:spcPts val="0"/>
              </a:spcBef>
              <a:buNone/>
            </a:pPr>
            <a:r>
              <a:t/>
            </a:r>
            <a:endParaRPr/>
          </a:p>
          <a:p>
            <a:pPr indent="0" lvl="0" marL="0">
              <a:spcBef>
                <a:spcPts val="0"/>
              </a:spcBef>
              <a:buNone/>
            </a:pPr>
            <a:r>
              <a:rPr lang="en"/>
              <a:t>References:</a:t>
            </a:r>
          </a:p>
          <a:p>
            <a:pPr indent="-317500" lvl="0" marL="457200" rtl="0">
              <a:spcBef>
                <a:spcPts val="0"/>
              </a:spcBef>
              <a:buSzPts val="1400"/>
              <a:buChar char="-"/>
            </a:pPr>
            <a:r>
              <a:rPr lang="en" u="sng">
                <a:solidFill>
                  <a:schemeClr val="hlink"/>
                </a:solidFill>
                <a:hlinkClick r:id="rId4"/>
              </a:rPr>
              <a:t>https://machinelearningmastery.com/</a:t>
            </a:r>
            <a:r>
              <a:rPr lang="en"/>
              <a:t> </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72" name="Shape 72"/>
        <p:cNvGrpSpPr/>
        <p:nvPr/>
      </p:nvGrpSpPr>
      <p:grpSpPr>
        <a:xfrm>
          <a:off x="0" y="0"/>
          <a:ext cx="0" cy="0"/>
          <a:chOff x="0" y="0"/>
          <a:chExt cx="0" cy="0"/>
        </a:xfrm>
      </p:grpSpPr>
      <p:sp>
        <p:nvSpPr>
          <p:cNvPr id="73" name="Shape 73"/>
          <p:cNvSpPr txBox="1"/>
          <p:nvPr>
            <p:ph type="title"/>
          </p:nvPr>
        </p:nvSpPr>
        <p:spPr>
          <a:xfrm>
            <a:off x="197900" y="0"/>
            <a:ext cx="8222100" cy="767700"/>
          </a:xfrm>
          <a:prstGeom prst="rect">
            <a:avLst/>
          </a:prstGeom>
        </p:spPr>
        <p:txBody>
          <a:bodyPr anchorCtr="0" anchor="b" bIns="91425" lIns="91425" rIns="91425" wrap="square" tIns="91425">
            <a:noAutofit/>
          </a:bodyPr>
          <a:lstStyle/>
          <a:p>
            <a:pPr indent="0" lvl="0" marL="0">
              <a:spcBef>
                <a:spcPts val="0"/>
              </a:spcBef>
              <a:buNone/>
            </a:pPr>
            <a:r>
              <a:rPr lang="en"/>
              <a:t>Millennials and Money Management </a:t>
            </a:r>
          </a:p>
        </p:txBody>
      </p:sp>
      <p:sp>
        <p:nvSpPr>
          <p:cNvPr id="74" name="Shape 74"/>
          <p:cNvSpPr txBox="1"/>
          <p:nvPr>
            <p:ph idx="1" type="body"/>
          </p:nvPr>
        </p:nvSpPr>
        <p:spPr>
          <a:xfrm>
            <a:off x="51075" y="954500"/>
            <a:ext cx="6333900" cy="3948600"/>
          </a:xfrm>
          <a:prstGeom prst="rect">
            <a:avLst/>
          </a:prstGeom>
        </p:spPr>
        <p:txBody>
          <a:bodyPr anchorCtr="0" anchor="t" bIns="91425" lIns="91425" rIns="91425" wrap="square" tIns="91425">
            <a:noAutofit/>
          </a:bodyPr>
          <a:lstStyle/>
          <a:p>
            <a:pPr indent="-317500" lvl="0" marL="457200" rtl="0">
              <a:spcBef>
                <a:spcPts val="0"/>
              </a:spcBef>
              <a:spcAft>
                <a:spcPts val="0"/>
              </a:spcAft>
              <a:buClr>
                <a:srgbClr val="000000"/>
              </a:buClr>
              <a:buSzPts val="1400"/>
              <a:buFont typeface="Arial"/>
              <a:buChar char="●"/>
            </a:pPr>
            <a:r>
              <a:rPr lang="en" sz="1400">
                <a:solidFill>
                  <a:srgbClr val="000000"/>
                </a:solidFill>
                <a:highlight>
                  <a:srgbClr val="FFFFFF"/>
                </a:highlight>
                <a:latin typeface="Arial"/>
                <a:ea typeface="Arial"/>
                <a:cs typeface="Arial"/>
                <a:sym typeface="Arial"/>
              </a:rPr>
              <a:t>Millennials - the largest potential segment of the financial market</a:t>
            </a:r>
          </a:p>
          <a:p>
            <a:pPr indent="-317500" lvl="0" marL="457200" rtl="0">
              <a:spcBef>
                <a:spcPts val="0"/>
              </a:spcBef>
              <a:spcAft>
                <a:spcPts val="0"/>
              </a:spcAft>
              <a:buClr>
                <a:srgbClr val="000000"/>
              </a:buClr>
              <a:buSzPts val="1400"/>
              <a:buFont typeface="Arial"/>
              <a:buChar char="●"/>
            </a:pPr>
            <a:r>
              <a:rPr lang="en" sz="1400">
                <a:solidFill>
                  <a:srgbClr val="000000"/>
                </a:solidFill>
                <a:highlight>
                  <a:srgbClr val="FFFFFF"/>
                </a:highlight>
                <a:latin typeface="Arial"/>
                <a:ea typeface="Arial"/>
                <a:cs typeface="Arial"/>
                <a:sym typeface="Arial"/>
              </a:rPr>
              <a:t>Millennials’ investment behavior different from that of prior generations</a:t>
            </a:r>
          </a:p>
          <a:p>
            <a:pPr indent="-317500" lvl="1" marL="914400" rtl="0">
              <a:spcBef>
                <a:spcPts val="0"/>
              </a:spcBef>
              <a:spcAft>
                <a:spcPts val="0"/>
              </a:spcAft>
              <a:buClr>
                <a:srgbClr val="000000"/>
              </a:buClr>
              <a:buSzPts val="1400"/>
              <a:buFont typeface="Arial"/>
              <a:buChar char="○"/>
            </a:pPr>
            <a:r>
              <a:rPr lang="en">
                <a:solidFill>
                  <a:srgbClr val="000000"/>
                </a:solidFill>
                <a:highlight>
                  <a:srgbClr val="FFFFFF"/>
                </a:highlight>
                <a:latin typeface="Arial"/>
                <a:ea typeface="Arial"/>
                <a:cs typeface="Arial"/>
                <a:sym typeface="Arial"/>
              </a:rPr>
              <a:t>Articulation of a lack of trust in standard institutions</a:t>
            </a:r>
          </a:p>
          <a:p>
            <a:pPr indent="-317500" lvl="1" marL="914400" rtl="0">
              <a:spcBef>
                <a:spcPts val="0"/>
              </a:spcBef>
              <a:spcAft>
                <a:spcPts val="0"/>
              </a:spcAft>
              <a:buClr>
                <a:srgbClr val="000000"/>
              </a:buClr>
              <a:buSzPts val="1400"/>
              <a:buFont typeface="Arial"/>
              <a:buChar char="○"/>
            </a:pPr>
            <a:r>
              <a:rPr lang="en">
                <a:solidFill>
                  <a:srgbClr val="000000"/>
                </a:solidFill>
                <a:highlight>
                  <a:srgbClr val="FFFFFF"/>
                </a:highlight>
                <a:latin typeface="Arial"/>
                <a:ea typeface="Arial"/>
                <a:cs typeface="Arial"/>
                <a:sym typeface="Arial"/>
              </a:rPr>
              <a:t>Demonstrate marked gravitation towards technology</a:t>
            </a:r>
          </a:p>
          <a:p>
            <a:pPr indent="-317500" lvl="1" marL="914400" rtl="0">
              <a:spcBef>
                <a:spcPts val="0"/>
              </a:spcBef>
              <a:spcAft>
                <a:spcPts val="0"/>
              </a:spcAft>
              <a:buClr>
                <a:srgbClr val="000000"/>
              </a:buClr>
              <a:buSzPts val="1400"/>
              <a:buFont typeface="Arial"/>
              <a:buChar char="○"/>
            </a:pPr>
            <a:r>
              <a:rPr lang="en">
                <a:solidFill>
                  <a:srgbClr val="000000"/>
                </a:solidFill>
                <a:highlight>
                  <a:srgbClr val="FFFFFF"/>
                </a:highlight>
                <a:latin typeface="Arial"/>
                <a:ea typeface="Arial"/>
                <a:cs typeface="Arial"/>
                <a:sym typeface="Arial"/>
              </a:rPr>
              <a:t>Seek humble fee structure, socially responsible approaches</a:t>
            </a:r>
          </a:p>
          <a:p>
            <a:pPr indent="-317500" lvl="1" marL="914400" rtl="0">
              <a:spcBef>
                <a:spcPts val="0"/>
              </a:spcBef>
              <a:spcAft>
                <a:spcPts val="0"/>
              </a:spcAft>
              <a:buClr>
                <a:srgbClr val="000000"/>
              </a:buClr>
              <a:buSzPts val="1400"/>
              <a:buFont typeface="Arial"/>
              <a:buChar char="○"/>
            </a:pPr>
            <a:r>
              <a:rPr lang="en">
                <a:solidFill>
                  <a:srgbClr val="000000"/>
                </a:solidFill>
                <a:highlight>
                  <a:srgbClr val="FFFFFF"/>
                </a:highlight>
                <a:latin typeface="Arial"/>
                <a:ea typeface="Arial"/>
                <a:cs typeface="Arial"/>
                <a:sym typeface="Arial"/>
              </a:rPr>
              <a:t>Prepared to make decisions, assume risk</a:t>
            </a:r>
          </a:p>
          <a:p>
            <a:pPr indent="-317500" lvl="0" marL="457200" rtl="0">
              <a:spcBef>
                <a:spcPts val="0"/>
              </a:spcBef>
              <a:spcAft>
                <a:spcPts val="0"/>
              </a:spcAft>
              <a:buClr>
                <a:srgbClr val="000000"/>
              </a:buClr>
              <a:buSzPts val="1400"/>
              <a:buFont typeface="Arial"/>
              <a:buChar char="●"/>
            </a:pPr>
            <a:r>
              <a:rPr lang="en" sz="1400">
                <a:solidFill>
                  <a:srgbClr val="000000"/>
                </a:solidFill>
                <a:highlight>
                  <a:srgbClr val="FFFFFF"/>
                </a:highlight>
                <a:latin typeface="Arial"/>
                <a:ea typeface="Arial"/>
                <a:cs typeface="Arial"/>
                <a:sym typeface="Arial"/>
              </a:rPr>
              <a:t>To support the Millennials, financial Industry disruption is underway, driven by companies like RobinHood</a:t>
            </a:r>
          </a:p>
          <a:p>
            <a:pPr indent="-317500" lvl="1" marL="914400" rtl="0">
              <a:spcBef>
                <a:spcPts val="0"/>
              </a:spcBef>
              <a:spcAft>
                <a:spcPts val="0"/>
              </a:spcAft>
              <a:buClr>
                <a:srgbClr val="000000"/>
              </a:buClr>
              <a:buSzPts val="1400"/>
              <a:buFont typeface="Arial"/>
              <a:buChar char="○"/>
            </a:pPr>
            <a:r>
              <a:rPr lang="en">
                <a:solidFill>
                  <a:srgbClr val="000000"/>
                </a:solidFill>
                <a:latin typeface="Arial"/>
                <a:ea typeface="Arial"/>
                <a:cs typeface="Arial"/>
                <a:sym typeface="Arial"/>
              </a:rPr>
              <a:t>“a stock brokerage built with the needs of a new generation in mind.” </a:t>
            </a:r>
          </a:p>
          <a:p>
            <a:pPr indent="-317500" lvl="1" marL="914400" rtl="0">
              <a:spcBef>
                <a:spcPts val="0"/>
              </a:spcBef>
              <a:spcAft>
                <a:spcPts val="0"/>
              </a:spcAft>
              <a:buClr>
                <a:srgbClr val="000000"/>
              </a:buClr>
              <a:buSzPts val="1400"/>
              <a:buFont typeface="Arial"/>
              <a:buChar char="○"/>
            </a:pPr>
            <a:r>
              <a:rPr lang="en">
                <a:solidFill>
                  <a:srgbClr val="000000"/>
                </a:solidFill>
                <a:highlight>
                  <a:srgbClr val="FFFFFF"/>
                </a:highlight>
                <a:latin typeface="Arial"/>
                <a:ea typeface="Arial"/>
                <a:cs typeface="Arial"/>
                <a:sym typeface="Arial"/>
              </a:rPr>
              <a:t>Zero-fee trades</a:t>
            </a:r>
          </a:p>
          <a:p>
            <a:pPr indent="-317500" lvl="1" marL="914400" rtl="0">
              <a:spcBef>
                <a:spcPts val="0"/>
              </a:spcBef>
              <a:spcAft>
                <a:spcPts val="0"/>
              </a:spcAft>
              <a:buClr>
                <a:srgbClr val="000000"/>
              </a:buClr>
              <a:buSzPts val="1400"/>
              <a:buFont typeface="Arial"/>
              <a:buChar char="○"/>
            </a:pPr>
            <a:r>
              <a:rPr lang="en">
                <a:solidFill>
                  <a:srgbClr val="222222"/>
                </a:solidFill>
                <a:highlight>
                  <a:srgbClr val="FFFFFF"/>
                </a:highlight>
                <a:latin typeface="Arial"/>
                <a:ea typeface="Arial"/>
                <a:cs typeface="Arial"/>
                <a:sym typeface="Arial"/>
              </a:rPr>
              <a:t>No storefront offices, research reports, analytical tools</a:t>
            </a:r>
          </a:p>
          <a:p>
            <a:pPr indent="-317500" lvl="1" marL="914400" rtl="0">
              <a:spcBef>
                <a:spcPts val="0"/>
              </a:spcBef>
              <a:spcAft>
                <a:spcPts val="0"/>
              </a:spcAft>
              <a:buClr>
                <a:srgbClr val="000000"/>
              </a:buClr>
              <a:buSzPts val="1400"/>
              <a:buFont typeface="Arial"/>
              <a:buChar char="○"/>
            </a:pPr>
            <a:r>
              <a:rPr lang="en">
                <a:solidFill>
                  <a:srgbClr val="000000"/>
                </a:solidFill>
                <a:highlight>
                  <a:srgbClr val="FFFFFF"/>
                </a:highlight>
                <a:latin typeface="Arial"/>
                <a:ea typeface="Arial"/>
                <a:cs typeface="Arial"/>
                <a:sym typeface="Arial"/>
              </a:rPr>
              <a:t>Raised $176M, recently $100 Million at a $1.3B valuation</a:t>
            </a:r>
          </a:p>
          <a:p>
            <a:pPr indent="-317500" lvl="0" marL="457200" rtl="0">
              <a:spcBef>
                <a:spcPts val="0"/>
              </a:spcBef>
              <a:spcAft>
                <a:spcPts val="0"/>
              </a:spcAft>
              <a:buClr>
                <a:srgbClr val="000000"/>
              </a:buClr>
              <a:buSzPts val="1400"/>
              <a:buFont typeface="Arial"/>
              <a:buChar char="●"/>
            </a:pPr>
            <a:r>
              <a:rPr lang="en" sz="1400">
                <a:solidFill>
                  <a:srgbClr val="222222"/>
                </a:solidFill>
                <a:highlight>
                  <a:srgbClr val="FFFFFF"/>
                </a:highlight>
                <a:latin typeface="Arial"/>
                <a:ea typeface="Arial"/>
                <a:cs typeface="Arial"/>
                <a:sym typeface="Arial"/>
              </a:rPr>
              <a:t>Our business driver:</a:t>
            </a:r>
          </a:p>
          <a:p>
            <a:pPr indent="-317500" lvl="1" marL="914400" rtl="0">
              <a:spcBef>
                <a:spcPts val="0"/>
              </a:spcBef>
              <a:spcAft>
                <a:spcPts val="0"/>
              </a:spcAft>
              <a:buClr>
                <a:srgbClr val="000000"/>
              </a:buClr>
              <a:buSzPts val="1400"/>
              <a:buFont typeface="Arial"/>
              <a:buChar char="○"/>
            </a:pPr>
            <a:r>
              <a:rPr lang="en" sz="1400">
                <a:solidFill>
                  <a:srgbClr val="222222"/>
                </a:solidFill>
                <a:highlight>
                  <a:srgbClr val="FFFFFF"/>
                </a:highlight>
                <a:latin typeface="Arial"/>
                <a:ea typeface="Arial"/>
                <a:cs typeface="Arial"/>
                <a:sym typeface="Arial"/>
              </a:rPr>
              <a:t>Offer</a:t>
            </a:r>
            <a:r>
              <a:rPr lang="en">
                <a:solidFill>
                  <a:srgbClr val="222222"/>
                </a:solidFill>
                <a:highlight>
                  <a:srgbClr val="FFFFFF"/>
                </a:highlight>
                <a:latin typeface="Arial"/>
                <a:ea typeface="Arial"/>
                <a:cs typeface="Arial"/>
                <a:sym typeface="Arial"/>
              </a:rPr>
              <a:t> a</a:t>
            </a:r>
            <a:r>
              <a:rPr lang="en" sz="1400">
                <a:solidFill>
                  <a:srgbClr val="222222"/>
                </a:solidFill>
                <a:highlight>
                  <a:srgbClr val="FFFFFF"/>
                </a:highlight>
                <a:latin typeface="Arial"/>
                <a:ea typeface="Arial"/>
                <a:cs typeface="Arial"/>
                <a:sym typeface="Arial"/>
              </a:rPr>
              <a:t> </a:t>
            </a:r>
            <a:r>
              <a:rPr lang="en" sz="1400">
                <a:solidFill>
                  <a:srgbClr val="222222"/>
                </a:solidFill>
                <a:latin typeface="Arial"/>
                <a:ea typeface="Arial"/>
                <a:cs typeface="Arial"/>
                <a:sym typeface="Arial"/>
              </a:rPr>
              <a:t>financial</a:t>
            </a:r>
            <a:r>
              <a:rPr lang="en">
                <a:solidFill>
                  <a:srgbClr val="222222"/>
                </a:solidFill>
                <a:highlight>
                  <a:srgbClr val="FFFFFF"/>
                </a:highlight>
                <a:latin typeface="Arial"/>
                <a:ea typeface="Arial"/>
                <a:cs typeface="Arial"/>
                <a:sym typeface="Arial"/>
              </a:rPr>
              <a:t> application</a:t>
            </a:r>
            <a:r>
              <a:rPr lang="en" sz="1400">
                <a:solidFill>
                  <a:srgbClr val="222222"/>
                </a:solidFill>
                <a:highlight>
                  <a:srgbClr val="FFFFFF"/>
                </a:highlight>
                <a:latin typeface="Arial"/>
                <a:ea typeface="Arial"/>
                <a:cs typeface="Arial"/>
                <a:sym typeface="Arial"/>
              </a:rPr>
              <a:t> that complements </a:t>
            </a:r>
            <a:r>
              <a:rPr lang="en">
                <a:solidFill>
                  <a:srgbClr val="222222"/>
                </a:solidFill>
                <a:highlight>
                  <a:srgbClr val="FFFFFF"/>
                </a:highlight>
                <a:latin typeface="Arial"/>
                <a:ea typeface="Arial"/>
                <a:cs typeface="Arial"/>
                <a:sym typeface="Arial"/>
              </a:rPr>
              <a:t>this space</a:t>
            </a:r>
          </a:p>
          <a:p>
            <a:pPr indent="-317500" lvl="1" marL="914400" rtl="0">
              <a:spcBef>
                <a:spcPts val="0"/>
              </a:spcBef>
              <a:buClr>
                <a:srgbClr val="000000"/>
              </a:buClr>
              <a:buSzPts val="1400"/>
              <a:buFont typeface="Arial"/>
              <a:buChar char="○"/>
            </a:pPr>
            <a:r>
              <a:rPr lang="en">
                <a:solidFill>
                  <a:srgbClr val="222222"/>
                </a:solidFill>
                <a:highlight>
                  <a:srgbClr val="FFFFFF"/>
                </a:highlight>
                <a:latin typeface="Arial"/>
                <a:ea typeface="Arial"/>
                <a:cs typeface="Arial"/>
                <a:sym typeface="Arial"/>
              </a:rPr>
              <a:t>Why us?</a:t>
            </a:r>
          </a:p>
        </p:txBody>
      </p:sp>
      <p:pic>
        <p:nvPicPr>
          <p:cNvPr id="75" name="Shape 75"/>
          <p:cNvPicPr preferRelativeResize="0"/>
          <p:nvPr/>
        </p:nvPicPr>
        <p:blipFill>
          <a:blip r:embed="rId4">
            <a:alphaModFix/>
          </a:blip>
          <a:stretch>
            <a:fillRect/>
          </a:stretch>
        </p:blipFill>
        <p:spPr>
          <a:xfrm>
            <a:off x="6385100" y="1011900"/>
            <a:ext cx="2758901" cy="2187826"/>
          </a:xfrm>
          <a:prstGeom prst="rect">
            <a:avLst/>
          </a:prstGeom>
          <a:noFill/>
          <a:ln>
            <a:noFill/>
          </a:ln>
        </p:spPr>
      </p:pic>
      <p:pic>
        <p:nvPicPr>
          <p:cNvPr id="76" name="Shape 76"/>
          <p:cNvPicPr preferRelativeResize="0"/>
          <p:nvPr/>
        </p:nvPicPr>
        <p:blipFill>
          <a:blip r:embed="rId5">
            <a:alphaModFix/>
          </a:blip>
          <a:stretch>
            <a:fillRect/>
          </a:stretch>
        </p:blipFill>
        <p:spPr>
          <a:xfrm>
            <a:off x="6385100" y="2949825"/>
            <a:ext cx="2758900" cy="2187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80" name="Shape 80"/>
        <p:cNvGrpSpPr/>
        <p:nvPr/>
      </p:nvGrpSpPr>
      <p:grpSpPr>
        <a:xfrm>
          <a:off x="0" y="0"/>
          <a:ext cx="0" cy="0"/>
          <a:chOff x="0" y="0"/>
          <a:chExt cx="0" cy="0"/>
        </a:xfrm>
      </p:grpSpPr>
      <p:sp>
        <p:nvSpPr>
          <p:cNvPr id="81" name="Shape 81"/>
          <p:cNvSpPr txBox="1"/>
          <p:nvPr>
            <p:ph type="title"/>
          </p:nvPr>
        </p:nvSpPr>
        <p:spPr>
          <a:xfrm>
            <a:off x="285825" y="0"/>
            <a:ext cx="8222100" cy="767700"/>
          </a:xfrm>
          <a:prstGeom prst="rect">
            <a:avLst/>
          </a:prstGeom>
        </p:spPr>
        <p:txBody>
          <a:bodyPr anchorCtr="0" anchor="b" bIns="91425" lIns="91425" rIns="91425" wrap="square" tIns="91425">
            <a:noAutofit/>
          </a:bodyPr>
          <a:lstStyle/>
          <a:p>
            <a:pPr indent="0" lvl="0" marL="0" rtl="0">
              <a:spcBef>
                <a:spcPts val="0"/>
              </a:spcBef>
              <a:buNone/>
            </a:pPr>
            <a:r>
              <a:rPr lang="en" sz="2400"/>
              <a:t>Data Science in the New Market</a:t>
            </a:r>
          </a:p>
        </p:txBody>
      </p:sp>
      <p:sp>
        <p:nvSpPr>
          <p:cNvPr id="82" name="Shape 82"/>
          <p:cNvSpPr txBox="1"/>
          <p:nvPr>
            <p:ph idx="1" type="body"/>
          </p:nvPr>
        </p:nvSpPr>
        <p:spPr>
          <a:xfrm>
            <a:off x="2662200" y="920100"/>
            <a:ext cx="6412500" cy="4223400"/>
          </a:xfrm>
          <a:prstGeom prst="rect">
            <a:avLst/>
          </a:prstGeom>
        </p:spPr>
        <p:txBody>
          <a:bodyPr anchorCtr="0" anchor="t" bIns="91425" lIns="91425" rIns="91425" wrap="square" tIns="91425">
            <a:noAutofit/>
          </a:bodyPr>
          <a:lstStyle/>
          <a:p>
            <a:pPr indent="-317500" lvl="0" marL="457200" rtl="0">
              <a:spcBef>
                <a:spcPts val="0"/>
              </a:spcBef>
              <a:spcAft>
                <a:spcPts val="0"/>
              </a:spcAft>
              <a:buClr>
                <a:srgbClr val="000000"/>
              </a:buClr>
              <a:buSzPts val="1400"/>
              <a:buAutoNum type="arabicPeriod"/>
            </a:pPr>
            <a:r>
              <a:rPr lang="en" sz="1400">
                <a:solidFill>
                  <a:srgbClr val="000000"/>
                </a:solidFill>
              </a:rPr>
              <a:t>Data forms the basis of investment decisions</a:t>
            </a:r>
          </a:p>
          <a:p>
            <a:pPr indent="-317500" lvl="1" marL="914400" rtl="0">
              <a:spcBef>
                <a:spcPts val="0"/>
              </a:spcBef>
              <a:spcAft>
                <a:spcPts val="0"/>
              </a:spcAft>
              <a:buClr>
                <a:srgbClr val="000000"/>
              </a:buClr>
              <a:buSzPts val="1400"/>
              <a:buAutoNum type="alphaLcPeriod"/>
            </a:pPr>
            <a:r>
              <a:rPr lang="en" sz="1400">
                <a:solidFill>
                  <a:srgbClr val="000000"/>
                </a:solidFill>
              </a:rPr>
              <a:t>Multiple forces move markets and decisions, all characterized with data:</a:t>
            </a:r>
          </a:p>
          <a:p>
            <a:pPr indent="-317500" lvl="2" marL="1371600" rtl="0">
              <a:spcBef>
                <a:spcPts val="0"/>
              </a:spcBef>
              <a:spcAft>
                <a:spcPts val="0"/>
              </a:spcAft>
              <a:buClr>
                <a:srgbClr val="000000"/>
              </a:buClr>
              <a:buSzPts val="1400"/>
              <a:buAutoNum type="romanLcPeriod"/>
            </a:pPr>
            <a:r>
              <a:rPr lang="en">
                <a:solidFill>
                  <a:srgbClr val="000000"/>
                </a:solidFill>
              </a:rPr>
              <a:t>Quantitative</a:t>
            </a:r>
          </a:p>
          <a:p>
            <a:pPr indent="-317500" lvl="3" marL="1828800" rtl="0">
              <a:spcBef>
                <a:spcPts val="0"/>
              </a:spcBef>
              <a:spcAft>
                <a:spcPts val="0"/>
              </a:spcAft>
              <a:buClr>
                <a:srgbClr val="000000"/>
              </a:buClr>
              <a:buSzPts val="1400"/>
              <a:buAutoNum type="arabicPeriod"/>
            </a:pPr>
            <a:r>
              <a:rPr lang="en">
                <a:solidFill>
                  <a:srgbClr val="000000"/>
                </a:solidFill>
              </a:rPr>
              <a:t>Fundamentals: PE Ratio, Revenue Growth</a:t>
            </a:r>
          </a:p>
          <a:p>
            <a:pPr indent="-317500" lvl="3" marL="1828800" rtl="0">
              <a:spcBef>
                <a:spcPts val="0"/>
              </a:spcBef>
              <a:spcAft>
                <a:spcPts val="0"/>
              </a:spcAft>
              <a:buClr>
                <a:srgbClr val="000000"/>
              </a:buClr>
              <a:buSzPts val="1400"/>
              <a:buAutoNum type="arabicPeriod"/>
            </a:pPr>
            <a:r>
              <a:rPr lang="en">
                <a:solidFill>
                  <a:srgbClr val="000000"/>
                </a:solidFill>
              </a:rPr>
              <a:t>Economic Data: Inflation, Unemployment, Monetary</a:t>
            </a:r>
          </a:p>
          <a:p>
            <a:pPr indent="-317500" lvl="3" marL="1828800" rtl="0">
              <a:spcBef>
                <a:spcPts val="0"/>
              </a:spcBef>
              <a:spcAft>
                <a:spcPts val="0"/>
              </a:spcAft>
              <a:buClr>
                <a:srgbClr val="000000"/>
              </a:buClr>
              <a:buSzPts val="1400"/>
              <a:buAutoNum type="arabicPeriod"/>
            </a:pPr>
            <a:r>
              <a:rPr lang="en">
                <a:solidFill>
                  <a:srgbClr val="000000"/>
                </a:solidFill>
              </a:rPr>
              <a:t>Behavioral: Psychology, Social Sciences</a:t>
            </a:r>
          </a:p>
          <a:p>
            <a:pPr indent="-317500" lvl="2" marL="1371600" rtl="0">
              <a:spcBef>
                <a:spcPts val="0"/>
              </a:spcBef>
              <a:spcAft>
                <a:spcPts val="0"/>
              </a:spcAft>
              <a:buClr>
                <a:srgbClr val="000000"/>
              </a:buClr>
              <a:buSzPts val="1400"/>
              <a:buAutoNum type="romanLcPeriod"/>
            </a:pPr>
            <a:r>
              <a:rPr lang="en">
                <a:solidFill>
                  <a:srgbClr val="000000"/>
                </a:solidFill>
              </a:rPr>
              <a:t>Textual: News, Whispers, Politics</a:t>
            </a:r>
          </a:p>
          <a:p>
            <a:pPr indent="-317500" lvl="0" marL="457200" rtl="0">
              <a:spcBef>
                <a:spcPts val="0"/>
              </a:spcBef>
              <a:spcAft>
                <a:spcPts val="0"/>
              </a:spcAft>
              <a:buClr>
                <a:srgbClr val="000000"/>
              </a:buClr>
              <a:buSzPts val="1400"/>
              <a:buAutoNum type="arabicPeriod"/>
            </a:pPr>
            <a:r>
              <a:rPr lang="en" sz="1400">
                <a:solidFill>
                  <a:srgbClr val="000000"/>
                </a:solidFill>
              </a:rPr>
              <a:t>Data is available for consumption but is voluminous and in raw form</a:t>
            </a:r>
          </a:p>
          <a:p>
            <a:pPr indent="-317500" lvl="1" marL="914400" rtl="0">
              <a:spcBef>
                <a:spcPts val="0"/>
              </a:spcBef>
              <a:spcAft>
                <a:spcPts val="0"/>
              </a:spcAft>
              <a:buClr>
                <a:srgbClr val="000000"/>
              </a:buClr>
              <a:buSzPts val="1400"/>
              <a:buAutoNum type="alphaLcPeriod"/>
            </a:pPr>
            <a:r>
              <a:rPr lang="en">
                <a:solidFill>
                  <a:srgbClr val="000000"/>
                </a:solidFill>
              </a:rPr>
              <a:t>Needs tools and expertise to leverage, for insight</a:t>
            </a:r>
          </a:p>
          <a:p>
            <a:pPr indent="-317500" lvl="2" marL="1371600" rtl="0">
              <a:spcBef>
                <a:spcPts val="0"/>
              </a:spcBef>
              <a:spcAft>
                <a:spcPts val="0"/>
              </a:spcAft>
              <a:buClr>
                <a:srgbClr val="000000"/>
              </a:buClr>
              <a:buSzPts val="1400"/>
              <a:buAutoNum type="romanLcPeriod"/>
            </a:pPr>
            <a:r>
              <a:rPr lang="en">
                <a:solidFill>
                  <a:srgbClr val="000000"/>
                </a:solidFill>
              </a:rPr>
              <a:t>Apps that augment the new business model have relevance</a:t>
            </a:r>
          </a:p>
          <a:p>
            <a:pPr indent="-317500" lvl="3" marL="1828800" rtl="0">
              <a:spcBef>
                <a:spcPts val="0"/>
              </a:spcBef>
              <a:spcAft>
                <a:spcPts val="0"/>
              </a:spcAft>
              <a:buClr>
                <a:srgbClr val="000000"/>
              </a:buClr>
              <a:buSzPts val="1400"/>
              <a:buAutoNum type="arabicPeriod"/>
            </a:pPr>
            <a:r>
              <a:rPr lang="en">
                <a:solidFill>
                  <a:srgbClr val="000000"/>
                </a:solidFill>
              </a:rPr>
              <a:t>Intelligence extraction from multiple forms of data</a:t>
            </a:r>
          </a:p>
          <a:p>
            <a:pPr indent="-317500" lvl="3" marL="1828800" rtl="0">
              <a:spcBef>
                <a:spcPts val="0"/>
              </a:spcBef>
              <a:spcAft>
                <a:spcPts val="0"/>
              </a:spcAft>
              <a:buClr>
                <a:srgbClr val="000000"/>
              </a:buClr>
              <a:buSzPts val="1400"/>
              <a:buAutoNum type="arabicPeriod"/>
            </a:pPr>
            <a:r>
              <a:rPr lang="en">
                <a:solidFill>
                  <a:srgbClr val="000000"/>
                </a:solidFill>
              </a:rPr>
              <a:t>Complex models but complexity hidden from the user</a:t>
            </a:r>
          </a:p>
          <a:p>
            <a:pPr indent="-317500" lvl="3" marL="1828800" rtl="0">
              <a:spcBef>
                <a:spcPts val="0"/>
              </a:spcBef>
              <a:spcAft>
                <a:spcPts val="0"/>
              </a:spcAft>
              <a:buClr>
                <a:srgbClr val="000000"/>
              </a:buClr>
              <a:buSzPts val="1400"/>
              <a:buAutoNum type="arabicPeriod"/>
            </a:pPr>
            <a:r>
              <a:rPr lang="en">
                <a:solidFill>
                  <a:srgbClr val="000000"/>
                </a:solidFill>
              </a:rPr>
              <a:t>Provide a simple tool</a:t>
            </a:r>
          </a:p>
          <a:p>
            <a:pPr indent="-317500" lvl="0" marL="457200" rtl="0">
              <a:spcBef>
                <a:spcPts val="0"/>
              </a:spcBef>
              <a:spcAft>
                <a:spcPts val="0"/>
              </a:spcAft>
              <a:buClr>
                <a:srgbClr val="222222"/>
              </a:buClr>
              <a:buSzPts val="1400"/>
              <a:buFont typeface="Arial"/>
              <a:buAutoNum type="arabicPeriod"/>
            </a:pPr>
            <a:r>
              <a:rPr lang="en" sz="1400">
                <a:solidFill>
                  <a:srgbClr val="222222"/>
                </a:solidFill>
                <a:latin typeface="Arial"/>
                <a:ea typeface="Arial"/>
                <a:cs typeface="Arial"/>
                <a:sym typeface="Arial"/>
              </a:rPr>
              <a:t>Leading to the birth of:</a:t>
            </a:r>
          </a:p>
          <a:p>
            <a:pPr indent="-304800" lvl="1" marL="914400" rtl="0">
              <a:spcBef>
                <a:spcPts val="0"/>
              </a:spcBef>
              <a:buClr>
                <a:srgbClr val="222222"/>
              </a:buClr>
              <a:buSzPts val="1200"/>
              <a:buFont typeface="Arial"/>
              <a:buAutoNum type="alphaLcPeriod"/>
            </a:pPr>
            <a:r>
              <a:rPr lang="en">
                <a:solidFill>
                  <a:srgbClr val="222222"/>
                </a:solidFill>
                <a:latin typeface="Arial"/>
                <a:ea typeface="Arial"/>
                <a:cs typeface="Arial"/>
                <a:sym typeface="Arial"/>
              </a:rPr>
              <a:t>“Investment Analytical Tool”</a:t>
            </a:r>
            <a:r>
              <a:rPr lang="en" sz="1200">
                <a:solidFill>
                  <a:srgbClr val="222222"/>
                </a:solidFill>
                <a:latin typeface="Arial"/>
                <a:ea typeface="Arial"/>
                <a:cs typeface="Arial"/>
                <a:sym typeface="Arial"/>
              </a:rPr>
              <a:t> </a:t>
            </a:r>
          </a:p>
        </p:txBody>
      </p:sp>
      <p:pic>
        <p:nvPicPr>
          <p:cNvPr id="83" name="Shape 83"/>
          <p:cNvPicPr preferRelativeResize="0"/>
          <p:nvPr/>
        </p:nvPicPr>
        <p:blipFill>
          <a:blip r:embed="rId4">
            <a:alphaModFix/>
          </a:blip>
          <a:stretch>
            <a:fillRect/>
          </a:stretch>
        </p:blipFill>
        <p:spPr>
          <a:xfrm>
            <a:off x="0" y="705925"/>
            <a:ext cx="2753974" cy="2055225"/>
          </a:xfrm>
          <a:prstGeom prst="rect">
            <a:avLst/>
          </a:prstGeom>
          <a:noFill/>
          <a:ln>
            <a:noFill/>
          </a:ln>
        </p:spPr>
      </p:pic>
      <p:pic>
        <p:nvPicPr>
          <p:cNvPr id="84" name="Shape 84"/>
          <p:cNvPicPr preferRelativeResize="0"/>
          <p:nvPr/>
        </p:nvPicPr>
        <p:blipFill>
          <a:blip r:embed="rId5">
            <a:alphaModFix/>
          </a:blip>
          <a:stretch>
            <a:fillRect/>
          </a:stretch>
        </p:blipFill>
        <p:spPr>
          <a:xfrm>
            <a:off x="0" y="2761150"/>
            <a:ext cx="2753974" cy="2210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88" name="Shape 88"/>
        <p:cNvGrpSpPr/>
        <p:nvPr/>
      </p:nvGrpSpPr>
      <p:grpSpPr>
        <a:xfrm>
          <a:off x="0" y="0"/>
          <a:ext cx="0" cy="0"/>
          <a:chOff x="0" y="0"/>
          <a:chExt cx="0" cy="0"/>
        </a:xfrm>
      </p:grpSpPr>
      <p:sp>
        <p:nvSpPr>
          <p:cNvPr id="89" name="Shape 89"/>
          <p:cNvSpPr txBox="1"/>
          <p:nvPr>
            <p:ph idx="1" type="body"/>
          </p:nvPr>
        </p:nvSpPr>
        <p:spPr>
          <a:xfrm>
            <a:off x="184750" y="1015825"/>
            <a:ext cx="2962800" cy="3963600"/>
          </a:xfrm>
          <a:prstGeom prst="rect">
            <a:avLst/>
          </a:prstGeom>
        </p:spPr>
        <p:txBody>
          <a:bodyPr anchorCtr="0" anchor="t" bIns="91425" lIns="91425" rIns="91425" wrap="square" tIns="91425">
            <a:noAutofit/>
          </a:bodyPr>
          <a:lstStyle/>
          <a:p>
            <a:pPr indent="0" lvl="0" marL="0" rtl="0">
              <a:spcBef>
                <a:spcPts val="0"/>
              </a:spcBef>
              <a:spcAft>
                <a:spcPts val="0"/>
              </a:spcAft>
              <a:buNone/>
            </a:pPr>
            <a:r>
              <a:rPr b="1" lang="en" sz="1200">
                <a:solidFill>
                  <a:srgbClr val="000000"/>
                </a:solidFill>
                <a:latin typeface="Arial"/>
                <a:ea typeface="Arial"/>
                <a:cs typeface="Arial"/>
                <a:sym typeface="Arial"/>
              </a:rPr>
              <a:t>Approaches:</a:t>
            </a:r>
          </a:p>
          <a:p>
            <a:pPr indent="0" lvl="0" marL="0" rtl="0" algn="just">
              <a:spcBef>
                <a:spcPts val="0"/>
              </a:spcBef>
              <a:spcAft>
                <a:spcPts val="0"/>
              </a:spcAft>
              <a:buNone/>
            </a:pPr>
            <a:r>
              <a:rPr lang="en" sz="1200">
                <a:solidFill>
                  <a:srgbClr val="000000"/>
                </a:solidFill>
                <a:latin typeface="Arial"/>
                <a:ea typeface="Arial"/>
                <a:cs typeface="Arial"/>
                <a:sym typeface="Arial"/>
              </a:rPr>
              <a:t>We are providing a web-based solution to recommend individual stocks for the investors. The solution is leveraging both time series/static numeric data as well as NLP data to predict the future stock price and recommend it to the user based on their risk aversion</a:t>
            </a:r>
          </a:p>
          <a:p>
            <a:pPr indent="0" lvl="0" marL="0" rtl="0" algn="just">
              <a:spcBef>
                <a:spcPts val="0"/>
              </a:spcBef>
              <a:spcAft>
                <a:spcPts val="0"/>
              </a:spcAft>
              <a:buNone/>
            </a:pPr>
            <a:r>
              <a:t/>
            </a:r>
            <a:endParaRPr sz="1200">
              <a:solidFill>
                <a:srgbClr val="000000"/>
              </a:solidFill>
              <a:latin typeface="Arial"/>
              <a:ea typeface="Arial"/>
              <a:cs typeface="Arial"/>
              <a:sym typeface="Arial"/>
            </a:endParaRPr>
          </a:p>
          <a:p>
            <a:pPr indent="0" lvl="0" marL="0" rtl="0">
              <a:spcBef>
                <a:spcPts val="0"/>
              </a:spcBef>
              <a:spcAft>
                <a:spcPts val="0"/>
              </a:spcAft>
              <a:buNone/>
            </a:pPr>
            <a:r>
              <a:rPr b="1" lang="en" sz="1200">
                <a:solidFill>
                  <a:srgbClr val="000000"/>
                </a:solidFill>
                <a:latin typeface="Arial"/>
                <a:ea typeface="Arial"/>
                <a:cs typeface="Arial"/>
                <a:sym typeface="Arial"/>
              </a:rPr>
              <a:t>Highlights:</a:t>
            </a:r>
          </a:p>
          <a:p>
            <a:pPr indent="-304800" lvl="0" marL="457200" rtl="0">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Enhanced input feature coverage</a:t>
            </a:r>
          </a:p>
          <a:p>
            <a:pPr indent="-304800" lvl="0" marL="457200" rtl="0">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News sentiment feature inputs</a:t>
            </a:r>
          </a:p>
          <a:p>
            <a:pPr indent="-304800" lvl="0" marL="457200" rtl="0">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LSTM-based predictive model</a:t>
            </a:r>
          </a:p>
          <a:p>
            <a:pPr indent="-304800" lvl="0" marL="457200" rtl="0">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Cross validated results</a:t>
            </a:r>
          </a:p>
          <a:p>
            <a:pPr indent="-304800" lvl="0" marL="457200" rtl="0">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Risk exposure caveat </a:t>
            </a:r>
          </a:p>
          <a:p>
            <a:pPr indent="-304800" lvl="0" marL="457200" rtl="0">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Interactive UI allow user to select Risk aversion</a:t>
            </a:r>
          </a:p>
          <a:p>
            <a:pPr indent="0" lvl="0" marL="0" rtl="0">
              <a:spcBef>
                <a:spcPts val="0"/>
              </a:spcBef>
              <a:spcAft>
                <a:spcPts val="0"/>
              </a:spcAft>
              <a:buNone/>
            </a:pPr>
            <a:r>
              <a:t/>
            </a:r>
            <a:endParaRPr b="1">
              <a:solidFill>
                <a:srgbClr val="000000"/>
              </a:solidFill>
              <a:latin typeface="Arial"/>
              <a:ea typeface="Arial"/>
              <a:cs typeface="Arial"/>
              <a:sym typeface="Arial"/>
            </a:endParaRPr>
          </a:p>
          <a:p>
            <a:pPr indent="0" lvl="0" marL="0" rtl="0">
              <a:spcBef>
                <a:spcPts val="0"/>
              </a:spcBef>
              <a:spcAft>
                <a:spcPts val="0"/>
              </a:spcAft>
              <a:buNone/>
            </a:pPr>
            <a:r>
              <a:t/>
            </a:r>
            <a:endParaRPr>
              <a:solidFill>
                <a:srgbClr val="000000"/>
              </a:solidFill>
            </a:endParaRPr>
          </a:p>
          <a:p>
            <a:pPr indent="0" lvl="0" marL="0" rtl="0">
              <a:spcBef>
                <a:spcPts val="0"/>
              </a:spcBef>
              <a:spcAft>
                <a:spcPts val="0"/>
              </a:spcAft>
              <a:buNone/>
            </a:pPr>
            <a:r>
              <a:t/>
            </a:r>
            <a:endParaRPr>
              <a:solidFill>
                <a:srgbClr val="000000"/>
              </a:solidFill>
            </a:endParaRPr>
          </a:p>
          <a:p>
            <a:pPr indent="0" lvl="0" marL="0" rtl="0">
              <a:spcBef>
                <a:spcPts val="0"/>
              </a:spcBef>
              <a:spcAft>
                <a:spcPts val="0"/>
              </a:spcAft>
              <a:buNone/>
            </a:pPr>
            <a:r>
              <a:t/>
            </a:r>
            <a:endParaRPr>
              <a:solidFill>
                <a:srgbClr val="000000"/>
              </a:solidFill>
            </a:endParaRPr>
          </a:p>
          <a:p>
            <a:pPr indent="0" lvl="0" marL="0" rtl="0">
              <a:spcBef>
                <a:spcPts val="0"/>
              </a:spcBef>
              <a:spcAft>
                <a:spcPts val="0"/>
              </a:spcAft>
              <a:buNone/>
            </a:pPr>
            <a:r>
              <a:t/>
            </a:r>
            <a:endParaRPr>
              <a:solidFill>
                <a:srgbClr val="000000"/>
              </a:solidFill>
            </a:endParaRPr>
          </a:p>
          <a:p>
            <a:pPr indent="0" lvl="0" marL="0" marR="0" rtl="0" algn="l">
              <a:lnSpc>
                <a:spcPct val="115000"/>
              </a:lnSpc>
              <a:spcBef>
                <a:spcPts val="0"/>
              </a:spcBef>
              <a:spcAft>
                <a:spcPts val="0"/>
              </a:spcAft>
              <a:buNone/>
            </a:pPr>
            <a:r>
              <a:t/>
            </a:r>
            <a:endParaRPr>
              <a:solidFill>
                <a:srgbClr val="000000"/>
              </a:solidFill>
            </a:endParaRPr>
          </a:p>
        </p:txBody>
      </p:sp>
      <p:sp>
        <p:nvSpPr>
          <p:cNvPr id="90" name="Shape 90"/>
          <p:cNvSpPr/>
          <p:nvPr/>
        </p:nvSpPr>
        <p:spPr>
          <a:xfrm>
            <a:off x="3413100" y="1270175"/>
            <a:ext cx="5537400" cy="1227900"/>
          </a:xfrm>
          <a:prstGeom prst="rect">
            <a:avLst/>
          </a:prstGeom>
          <a:noFill/>
          <a:ln cap="flat" cmpd="sng" w="19050">
            <a:solidFill>
              <a:srgbClr val="000000"/>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91" name="Shape 91"/>
          <p:cNvSpPr txBox="1"/>
          <p:nvPr>
            <p:ph type="title"/>
          </p:nvPr>
        </p:nvSpPr>
        <p:spPr>
          <a:xfrm>
            <a:off x="285825" y="0"/>
            <a:ext cx="8222100" cy="767700"/>
          </a:xfrm>
          <a:prstGeom prst="rect">
            <a:avLst/>
          </a:prstGeom>
        </p:spPr>
        <p:txBody>
          <a:bodyPr anchorCtr="0" anchor="b" bIns="91425" lIns="91425" rIns="91425" wrap="square" tIns="91425">
            <a:noAutofit/>
          </a:bodyPr>
          <a:lstStyle/>
          <a:p>
            <a:pPr indent="0" lvl="0" marL="0" rtl="0">
              <a:spcBef>
                <a:spcPts val="0"/>
              </a:spcBef>
              <a:buNone/>
            </a:pPr>
            <a:r>
              <a:rPr lang="en"/>
              <a:t>Approaches</a:t>
            </a:r>
          </a:p>
        </p:txBody>
      </p:sp>
      <p:sp>
        <p:nvSpPr>
          <p:cNvPr id="92" name="Shape 92"/>
          <p:cNvSpPr/>
          <p:nvPr/>
        </p:nvSpPr>
        <p:spPr>
          <a:xfrm>
            <a:off x="6041513" y="1688700"/>
            <a:ext cx="1169400" cy="4773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rtl="0" algn="ctr">
              <a:spcBef>
                <a:spcPts val="0"/>
              </a:spcBef>
              <a:buNone/>
            </a:pPr>
            <a:r>
              <a:rPr b="1" lang="en" sz="1000">
                <a:solidFill>
                  <a:srgbClr val="FFFFFF"/>
                </a:solidFill>
              </a:rPr>
              <a:t>Stock Price Data</a:t>
            </a:r>
          </a:p>
        </p:txBody>
      </p:sp>
      <p:sp>
        <p:nvSpPr>
          <p:cNvPr id="93" name="Shape 93"/>
          <p:cNvSpPr/>
          <p:nvPr/>
        </p:nvSpPr>
        <p:spPr>
          <a:xfrm>
            <a:off x="7395950" y="1688700"/>
            <a:ext cx="1169400" cy="4773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rtl="0" algn="ctr">
              <a:spcBef>
                <a:spcPts val="0"/>
              </a:spcBef>
              <a:buNone/>
            </a:pPr>
            <a:r>
              <a:rPr b="1" lang="en" sz="1000">
                <a:solidFill>
                  <a:srgbClr val="FFFFFF"/>
                </a:solidFill>
              </a:rPr>
              <a:t>Company News Data</a:t>
            </a:r>
          </a:p>
        </p:txBody>
      </p:sp>
      <p:sp>
        <p:nvSpPr>
          <p:cNvPr id="94" name="Shape 94"/>
          <p:cNvSpPr/>
          <p:nvPr/>
        </p:nvSpPr>
        <p:spPr>
          <a:xfrm>
            <a:off x="4687100" y="1688700"/>
            <a:ext cx="1169400" cy="4773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rtl="0" algn="ctr">
              <a:spcBef>
                <a:spcPts val="0"/>
              </a:spcBef>
              <a:buNone/>
            </a:pPr>
            <a:r>
              <a:rPr b="1" lang="en" sz="1000">
                <a:solidFill>
                  <a:srgbClr val="FFFFFF"/>
                </a:solidFill>
              </a:rPr>
              <a:t>Company Fundamental Data</a:t>
            </a:r>
          </a:p>
        </p:txBody>
      </p:sp>
      <p:sp>
        <p:nvSpPr>
          <p:cNvPr id="95" name="Shape 95"/>
          <p:cNvSpPr/>
          <p:nvPr/>
        </p:nvSpPr>
        <p:spPr>
          <a:xfrm>
            <a:off x="3413100" y="1270175"/>
            <a:ext cx="1815900" cy="271500"/>
          </a:xfrm>
          <a:prstGeom prst="rect">
            <a:avLst/>
          </a:prstGeom>
          <a:solidFill>
            <a:srgbClr val="FCE5CD"/>
          </a:solidFill>
          <a:ln cap="flat" cmpd="sng" w="19050">
            <a:solidFill>
              <a:srgbClr val="000000"/>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rPr b="1" lang="en"/>
              <a:t>Source</a:t>
            </a:r>
          </a:p>
        </p:txBody>
      </p:sp>
      <p:sp>
        <p:nvSpPr>
          <p:cNvPr id="96" name="Shape 96"/>
          <p:cNvSpPr/>
          <p:nvPr/>
        </p:nvSpPr>
        <p:spPr>
          <a:xfrm>
            <a:off x="3413075" y="2498125"/>
            <a:ext cx="5537400" cy="898200"/>
          </a:xfrm>
          <a:prstGeom prst="rect">
            <a:avLst/>
          </a:prstGeom>
          <a:noFill/>
          <a:ln cap="flat" cmpd="sng" w="19050">
            <a:solidFill>
              <a:srgbClr val="000000"/>
            </a:solidFill>
            <a:prstDash val="solid"/>
            <a:round/>
            <a:headEnd len="med" w="med" type="none"/>
            <a:tailEnd len="med" w="med" type="none"/>
          </a:ln>
        </p:spPr>
        <p:txBody>
          <a:bodyPr anchorCtr="0" anchor="ctr" bIns="91425" lIns="91425" rIns="91425" wrap="square" tIns="91425">
            <a:noAutofit/>
          </a:bodyPr>
          <a:lstStyle/>
          <a:p>
            <a:pPr indent="0" lvl="0" marL="0" rtl="0">
              <a:spcBef>
                <a:spcPts val="0"/>
              </a:spcBef>
              <a:buNone/>
            </a:pPr>
            <a:r>
              <a:t/>
            </a:r>
            <a:endParaRPr/>
          </a:p>
        </p:txBody>
      </p:sp>
      <p:sp>
        <p:nvSpPr>
          <p:cNvPr id="97" name="Shape 97"/>
          <p:cNvSpPr/>
          <p:nvPr/>
        </p:nvSpPr>
        <p:spPr>
          <a:xfrm>
            <a:off x="3413100" y="2498125"/>
            <a:ext cx="1815900" cy="271500"/>
          </a:xfrm>
          <a:prstGeom prst="rect">
            <a:avLst/>
          </a:prstGeom>
          <a:solidFill>
            <a:srgbClr val="FCE5CD"/>
          </a:solidFill>
          <a:ln cap="flat" cmpd="sng" w="19050">
            <a:solidFill>
              <a:srgbClr val="000000"/>
            </a:solidFill>
            <a:prstDash val="solid"/>
            <a:round/>
            <a:headEnd len="med" w="med" type="none"/>
            <a:tailEnd len="med" w="med" type="none"/>
          </a:ln>
        </p:spPr>
        <p:txBody>
          <a:bodyPr anchorCtr="0" anchor="ctr" bIns="91425" lIns="91425" rIns="91425" wrap="square" tIns="91425">
            <a:noAutofit/>
          </a:bodyPr>
          <a:lstStyle/>
          <a:p>
            <a:pPr indent="0" lvl="0" marL="0" rtl="0">
              <a:spcBef>
                <a:spcPts val="0"/>
              </a:spcBef>
              <a:buNone/>
            </a:pPr>
            <a:r>
              <a:rPr b="1" lang="en"/>
              <a:t>Algorithm</a:t>
            </a:r>
          </a:p>
        </p:txBody>
      </p:sp>
      <p:sp>
        <p:nvSpPr>
          <p:cNvPr id="98" name="Shape 98"/>
          <p:cNvSpPr/>
          <p:nvPr/>
        </p:nvSpPr>
        <p:spPr>
          <a:xfrm>
            <a:off x="3413075" y="3396325"/>
            <a:ext cx="5537400" cy="1003500"/>
          </a:xfrm>
          <a:prstGeom prst="rect">
            <a:avLst/>
          </a:prstGeom>
          <a:noFill/>
          <a:ln cap="flat" cmpd="sng" w="19050">
            <a:solidFill>
              <a:srgbClr val="000000"/>
            </a:solidFill>
            <a:prstDash val="solid"/>
            <a:round/>
            <a:headEnd len="med" w="med" type="none"/>
            <a:tailEnd len="med" w="med" type="none"/>
          </a:ln>
        </p:spPr>
        <p:txBody>
          <a:bodyPr anchorCtr="0" anchor="ctr" bIns="91425" lIns="91425" rIns="91425" wrap="square" tIns="91425">
            <a:noAutofit/>
          </a:bodyPr>
          <a:lstStyle/>
          <a:p>
            <a:pPr indent="0" lvl="0" marL="0" rtl="0">
              <a:spcBef>
                <a:spcPts val="0"/>
              </a:spcBef>
              <a:buNone/>
            </a:pPr>
            <a:r>
              <a:t/>
            </a:r>
            <a:endParaRPr/>
          </a:p>
        </p:txBody>
      </p:sp>
      <p:sp>
        <p:nvSpPr>
          <p:cNvPr id="99" name="Shape 99"/>
          <p:cNvSpPr/>
          <p:nvPr/>
        </p:nvSpPr>
        <p:spPr>
          <a:xfrm>
            <a:off x="3413100" y="3396325"/>
            <a:ext cx="1815900" cy="271500"/>
          </a:xfrm>
          <a:prstGeom prst="rect">
            <a:avLst/>
          </a:prstGeom>
          <a:solidFill>
            <a:srgbClr val="FCE5CD"/>
          </a:solidFill>
          <a:ln cap="flat" cmpd="sng" w="19050">
            <a:solidFill>
              <a:srgbClr val="000000"/>
            </a:solidFill>
            <a:prstDash val="solid"/>
            <a:round/>
            <a:headEnd len="med" w="med" type="none"/>
            <a:tailEnd len="med" w="med" type="none"/>
          </a:ln>
        </p:spPr>
        <p:txBody>
          <a:bodyPr anchorCtr="0" anchor="ctr" bIns="91425" lIns="91425" rIns="91425" wrap="square" tIns="91425">
            <a:noAutofit/>
          </a:bodyPr>
          <a:lstStyle/>
          <a:p>
            <a:pPr indent="0" lvl="0" marL="0" rtl="0">
              <a:spcBef>
                <a:spcPts val="0"/>
              </a:spcBef>
              <a:buNone/>
            </a:pPr>
            <a:r>
              <a:rPr b="1" lang="en"/>
              <a:t>Recommendation</a:t>
            </a:r>
          </a:p>
        </p:txBody>
      </p:sp>
      <p:sp>
        <p:nvSpPr>
          <p:cNvPr id="100" name="Shape 100"/>
          <p:cNvSpPr/>
          <p:nvPr/>
        </p:nvSpPr>
        <p:spPr>
          <a:xfrm>
            <a:off x="6043950" y="2696125"/>
            <a:ext cx="1169400" cy="4773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rtl="0" algn="ctr">
              <a:spcBef>
                <a:spcPts val="0"/>
              </a:spcBef>
              <a:buNone/>
            </a:pPr>
            <a:r>
              <a:rPr b="1" lang="en" sz="1000">
                <a:solidFill>
                  <a:srgbClr val="FFFFFF"/>
                </a:solidFill>
              </a:rPr>
              <a:t>LSTM Predictive Model</a:t>
            </a:r>
          </a:p>
        </p:txBody>
      </p:sp>
      <p:sp>
        <p:nvSpPr>
          <p:cNvPr id="101" name="Shape 101"/>
          <p:cNvSpPr/>
          <p:nvPr/>
        </p:nvSpPr>
        <p:spPr>
          <a:xfrm>
            <a:off x="5365500" y="3591925"/>
            <a:ext cx="2526300" cy="4773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rtl="0" algn="ctr">
              <a:spcBef>
                <a:spcPts val="0"/>
              </a:spcBef>
              <a:buNone/>
            </a:pPr>
            <a:r>
              <a:rPr b="1" lang="en" sz="1000">
                <a:solidFill>
                  <a:srgbClr val="FFFFFF"/>
                </a:solidFill>
              </a:rPr>
              <a:t>Stock recommendation based on user’s request</a:t>
            </a:r>
          </a:p>
        </p:txBody>
      </p:sp>
      <p:sp>
        <p:nvSpPr>
          <p:cNvPr id="102" name="Shape 102"/>
          <p:cNvSpPr/>
          <p:nvPr/>
        </p:nvSpPr>
        <p:spPr>
          <a:xfrm>
            <a:off x="6542675" y="2169475"/>
            <a:ext cx="167100" cy="526800"/>
          </a:xfrm>
          <a:prstGeom prst="downArrow">
            <a:avLst>
              <a:gd fmla="val 50000" name="adj1"/>
              <a:gd fmla="val 50000" name="adj2"/>
            </a:avLst>
          </a:prstGeom>
          <a:solidFill>
            <a:srgbClr val="351C75"/>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103" name="Shape 103"/>
          <p:cNvSpPr/>
          <p:nvPr/>
        </p:nvSpPr>
        <p:spPr>
          <a:xfrm>
            <a:off x="6375575" y="3173425"/>
            <a:ext cx="167100" cy="404700"/>
          </a:xfrm>
          <a:prstGeom prst="downArrow">
            <a:avLst>
              <a:gd fmla="val 50000" name="adj1"/>
              <a:gd fmla="val 50000" name="adj2"/>
            </a:avLst>
          </a:prstGeom>
          <a:solidFill>
            <a:srgbClr val="351C75"/>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104" name="Shape 104"/>
          <p:cNvSpPr/>
          <p:nvPr/>
        </p:nvSpPr>
        <p:spPr>
          <a:xfrm>
            <a:off x="5229025" y="2216725"/>
            <a:ext cx="2774400" cy="107700"/>
          </a:xfrm>
          <a:prstGeom prst="rect">
            <a:avLst/>
          </a:prstGeom>
          <a:solidFill>
            <a:srgbClr val="351C75"/>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105" name="Shape 105"/>
          <p:cNvSpPr/>
          <p:nvPr/>
        </p:nvSpPr>
        <p:spPr>
          <a:xfrm>
            <a:off x="5229025" y="2172000"/>
            <a:ext cx="107400" cy="107700"/>
          </a:xfrm>
          <a:prstGeom prst="rect">
            <a:avLst/>
          </a:prstGeom>
          <a:solidFill>
            <a:srgbClr val="351C75"/>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106" name="Shape 106"/>
          <p:cNvSpPr/>
          <p:nvPr/>
        </p:nvSpPr>
        <p:spPr>
          <a:xfrm>
            <a:off x="7896025" y="2172000"/>
            <a:ext cx="107400" cy="107700"/>
          </a:xfrm>
          <a:prstGeom prst="rect">
            <a:avLst/>
          </a:prstGeom>
          <a:solidFill>
            <a:srgbClr val="351C75"/>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107" name="Shape 107"/>
          <p:cNvSpPr/>
          <p:nvPr/>
        </p:nvSpPr>
        <p:spPr>
          <a:xfrm>
            <a:off x="8138900" y="2097325"/>
            <a:ext cx="704100" cy="346500"/>
          </a:xfrm>
          <a:prstGeom prst="rect">
            <a:avLst/>
          </a:prstGeom>
          <a:solidFill>
            <a:srgbClr val="76A5AF"/>
          </a:solidFill>
          <a:ln cap="flat" cmpd="sng" w="9525">
            <a:solidFill>
              <a:srgbClr val="A2C4C9"/>
            </a:solidFill>
            <a:prstDash val="solid"/>
            <a:round/>
            <a:headEnd len="med" w="med" type="none"/>
            <a:tailEnd len="med" w="med" type="none"/>
          </a:ln>
        </p:spPr>
        <p:txBody>
          <a:bodyPr anchorCtr="0" anchor="ctr" bIns="91425" lIns="91425" rIns="91425" wrap="square" tIns="91425">
            <a:noAutofit/>
          </a:bodyPr>
          <a:lstStyle/>
          <a:p>
            <a:pPr indent="0" lvl="0" marL="0" algn="ctr">
              <a:spcBef>
                <a:spcPts val="0"/>
              </a:spcBef>
              <a:buNone/>
            </a:pPr>
            <a:r>
              <a:rPr b="1" lang="en" sz="800">
                <a:solidFill>
                  <a:srgbClr val="FFFFFF"/>
                </a:solidFill>
              </a:rPr>
              <a:t>Sentiment</a:t>
            </a:r>
          </a:p>
          <a:p>
            <a:pPr indent="0" lvl="0" marL="0" algn="ctr">
              <a:spcBef>
                <a:spcPts val="0"/>
              </a:spcBef>
              <a:buNone/>
            </a:pPr>
            <a:r>
              <a:rPr b="1" lang="en" sz="800">
                <a:solidFill>
                  <a:srgbClr val="FFFFFF"/>
                </a:solidFill>
              </a:rPr>
              <a:t>Score</a:t>
            </a:r>
          </a:p>
        </p:txBody>
      </p:sp>
      <p:sp>
        <p:nvSpPr>
          <p:cNvPr id="108" name="Shape 108"/>
          <p:cNvSpPr txBox="1"/>
          <p:nvPr/>
        </p:nvSpPr>
        <p:spPr>
          <a:xfrm>
            <a:off x="5474550" y="903000"/>
            <a:ext cx="1921500" cy="231900"/>
          </a:xfrm>
          <a:prstGeom prst="rect">
            <a:avLst/>
          </a:prstGeom>
          <a:noFill/>
          <a:ln>
            <a:noFill/>
          </a:ln>
        </p:spPr>
        <p:txBody>
          <a:bodyPr anchorCtr="0" anchor="t" bIns="91425" lIns="91425" rIns="91425" wrap="square" tIns="91425">
            <a:noAutofit/>
          </a:bodyPr>
          <a:lstStyle/>
          <a:p>
            <a:pPr indent="0" lvl="0" marL="0">
              <a:spcBef>
                <a:spcPts val="0"/>
              </a:spcBef>
              <a:buNone/>
            </a:pPr>
            <a:r>
              <a:rPr b="1" lang="en" sz="1200"/>
              <a:t>Product Work Flow</a:t>
            </a:r>
          </a:p>
        </p:txBody>
      </p:sp>
      <p:sp>
        <p:nvSpPr>
          <p:cNvPr id="109" name="Shape 109"/>
          <p:cNvSpPr/>
          <p:nvPr/>
        </p:nvSpPr>
        <p:spPr>
          <a:xfrm rot="10800000">
            <a:off x="6709775" y="3173425"/>
            <a:ext cx="167100" cy="404700"/>
          </a:xfrm>
          <a:prstGeom prst="downArrow">
            <a:avLst>
              <a:gd fmla="val 50000" name="adj1"/>
              <a:gd fmla="val 50000" name="adj2"/>
            </a:avLst>
          </a:prstGeom>
          <a:solidFill>
            <a:srgbClr val="351C75"/>
          </a:solidFill>
          <a:ln cap="flat" cmpd="sng" w="9525">
            <a:solidFill>
              <a:schemeClr val="dk2"/>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113" name="Shape 113"/>
        <p:cNvGrpSpPr/>
        <p:nvPr/>
      </p:nvGrpSpPr>
      <p:grpSpPr>
        <a:xfrm>
          <a:off x="0" y="0"/>
          <a:ext cx="0" cy="0"/>
          <a:chOff x="0" y="0"/>
          <a:chExt cx="0" cy="0"/>
        </a:xfrm>
      </p:grpSpPr>
      <p:sp>
        <p:nvSpPr>
          <p:cNvPr id="114" name="Shape 114"/>
          <p:cNvSpPr txBox="1"/>
          <p:nvPr>
            <p:ph type="title"/>
          </p:nvPr>
        </p:nvSpPr>
        <p:spPr>
          <a:xfrm>
            <a:off x="285825" y="0"/>
            <a:ext cx="8222100" cy="767700"/>
          </a:xfrm>
          <a:prstGeom prst="rect">
            <a:avLst/>
          </a:prstGeom>
        </p:spPr>
        <p:txBody>
          <a:bodyPr anchorCtr="0" anchor="b" bIns="91425" lIns="91425" rIns="91425" wrap="square" tIns="91425">
            <a:noAutofit/>
          </a:bodyPr>
          <a:lstStyle/>
          <a:p>
            <a:pPr indent="0" lvl="0" marL="0" rtl="0">
              <a:spcBef>
                <a:spcPts val="0"/>
              </a:spcBef>
              <a:buNone/>
            </a:pPr>
            <a:r>
              <a:rPr lang="en"/>
              <a:t>Detailed System Architecture</a:t>
            </a:r>
          </a:p>
        </p:txBody>
      </p:sp>
      <p:sp>
        <p:nvSpPr>
          <p:cNvPr id="115" name="Shape 115"/>
          <p:cNvSpPr txBox="1"/>
          <p:nvPr>
            <p:ph idx="1" type="body"/>
          </p:nvPr>
        </p:nvSpPr>
        <p:spPr>
          <a:xfrm>
            <a:off x="471900" y="943650"/>
            <a:ext cx="8222100" cy="3685500"/>
          </a:xfrm>
          <a:prstGeom prst="rect">
            <a:avLst/>
          </a:prstGeom>
        </p:spPr>
        <p:txBody>
          <a:bodyPr anchorCtr="0" anchor="t" bIns="91425" lIns="91425" rIns="91425" wrap="square" tIns="91425">
            <a:noAutofit/>
          </a:bodyPr>
          <a:lstStyle/>
          <a:p>
            <a:pPr indent="0" lvl="0" marL="0" rtl="0">
              <a:spcBef>
                <a:spcPts val="0"/>
              </a:spcBef>
              <a:spcAft>
                <a:spcPts val="0"/>
              </a:spcAft>
              <a:buNone/>
            </a:pPr>
            <a:r>
              <a:t/>
            </a:r>
            <a:endParaRPr>
              <a:solidFill>
                <a:srgbClr val="000000"/>
              </a:solidFill>
            </a:endParaRPr>
          </a:p>
        </p:txBody>
      </p:sp>
      <p:pic>
        <p:nvPicPr>
          <p:cNvPr id="116" name="Shape 116"/>
          <p:cNvPicPr preferRelativeResize="0"/>
          <p:nvPr/>
        </p:nvPicPr>
        <p:blipFill>
          <a:blip r:embed="rId3">
            <a:alphaModFix/>
          </a:blip>
          <a:stretch>
            <a:fillRect/>
          </a:stretch>
        </p:blipFill>
        <p:spPr>
          <a:xfrm>
            <a:off x="154775" y="943650"/>
            <a:ext cx="8834475" cy="3685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120" name="Shape 120"/>
        <p:cNvGrpSpPr/>
        <p:nvPr/>
      </p:nvGrpSpPr>
      <p:grpSpPr>
        <a:xfrm>
          <a:off x="0" y="0"/>
          <a:ext cx="0" cy="0"/>
          <a:chOff x="0" y="0"/>
          <a:chExt cx="0" cy="0"/>
        </a:xfrm>
      </p:grpSpPr>
      <p:sp>
        <p:nvSpPr>
          <p:cNvPr id="121" name="Shape 121"/>
          <p:cNvSpPr txBox="1"/>
          <p:nvPr>
            <p:ph type="title"/>
          </p:nvPr>
        </p:nvSpPr>
        <p:spPr>
          <a:xfrm>
            <a:off x="226075" y="357800"/>
            <a:ext cx="1351500" cy="2242200"/>
          </a:xfrm>
          <a:prstGeom prst="rect">
            <a:avLst/>
          </a:prstGeom>
        </p:spPr>
        <p:txBody>
          <a:bodyPr anchorCtr="0" anchor="ctr" bIns="91425" lIns="91425" rIns="91425" wrap="square" tIns="91425">
            <a:noAutofit/>
          </a:bodyPr>
          <a:lstStyle/>
          <a:p>
            <a:pPr indent="0" lvl="0" marL="0" rtl="0">
              <a:spcBef>
                <a:spcPts val="0"/>
              </a:spcBef>
              <a:buNone/>
            </a:pPr>
            <a:r>
              <a:rPr lang="en" sz="1800"/>
              <a:t>Data Analysis</a:t>
            </a:r>
          </a:p>
        </p:txBody>
      </p:sp>
      <p:sp>
        <p:nvSpPr>
          <p:cNvPr id="122" name="Shape 122"/>
          <p:cNvSpPr txBox="1"/>
          <p:nvPr/>
        </p:nvSpPr>
        <p:spPr>
          <a:xfrm>
            <a:off x="2072575" y="299850"/>
            <a:ext cx="4586400" cy="4543800"/>
          </a:xfrm>
          <a:prstGeom prst="rect">
            <a:avLst/>
          </a:prstGeom>
          <a:noFill/>
          <a:ln>
            <a:noFill/>
          </a:ln>
        </p:spPr>
        <p:txBody>
          <a:bodyPr anchorCtr="0" anchor="t" bIns="91425" lIns="91425" rIns="91425" wrap="square" tIns="91425">
            <a:noAutofit/>
          </a:bodyPr>
          <a:lstStyle/>
          <a:p>
            <a:pPr indent="0" lvl="0" marL="0" rtl="0">
              <a:spcBef>
                <a:spcPts val="0"/>
              </a:spcBef>
              <a:buNone/>
            </a:pPr>
            <a:r>
              <a:rPr lang="en" sz="1800"/>
              <a:t>Data Analysis:</a:t>
            </a:r>
          </a:p>
          <a:p>
            <a:pPr indent="-317500" lvl="0" marL="457200" rtl="0">
              <a:lnSpc>
                <a:spcPct val="115000"/>
              </a:lnSpc>
              <a:spcBef>
                <a:spcPts val="1100"/>
              </a:spcBef>
              <a:spcAft>
                <a:spcPts val="700"/>
              </a:spcAft>
              <a:buSzPts val="1400"/>
              <a:buChar char="●"/>
            </a:pPr>
            <a:r>
              <a:rPr lang="en">
                <a:highlight>
                  <a:srgbClr val="FFFFFF"/>
                </a:highlight>
              </a:rPr>
              <a:t>Stock data starts from 2000: Adj Close, Volume</a:t>
            </a:r>
          </a:p>
          <a:p>
            <a:pPr indent="-317500" lvl="0" marL="457200" marR="0" rtl="0" algn="l">
              <a:lnSpc>
                <a:spcPct val="115000"/>
              </a:lnSpc>
              <a:spcBef>
                <a:spcPts val="0"/>
              </a:spcBef>
              <a:spcAft>
                <a:spcPts val="0"/>
              </a:spcAft>
              <a:buClr>
                <a:srgbClr val="000000"/>
              </a:buClr>
              <a:buSzPts val="1400"/>
              <a:buFont typeface="Arial"/>
              <a:buChar char="●"/>
            </a:pPr>
            <a:r>
              <a:rPr lang="en">
                <a:highlight>
                  <a:srgbClr val="FFFFFF"/>
                </a:highlight>
              </a:rPr>
              <a:t>Revenue data starts from 2009:</a:t>
            </a:r>
          </a:p>
          <a:p>
            <a:pPr indent="-317500" lvl="1" marL="914400" rtl="0">
              <a:lnSpc>
                <a:spcPct val="115000"/>
              </a:lnSpc>
              <a:spcBef>
                <a:spcPts val="1100"/>
              </a:spcBef>
              <a:spcAft>
                <a:spcPts val="700"/>
              </a:spcAft>
              <a:buSzPts val="1400"/>
              <a:buChar char="○"/>
            </a:pPr>
            <a:r>
              <a:rPr lang="en"/>
              <a:t>Can we map Q1, Q2, Q3, Q4, FY to correct dates?</a:t>
            </a:r>
          </a:p>
          <a:p>
            <a:pPr indent="-317500" lvl="1" marL="914400" rtl="0">
              <a:lnSpc>
                <a:spcPct val="115000"/>
              </a:lnSpc>
              <a:spcBef>
                <a:spcPts val="1100"/>
              </a:spcBef>
              <a:spcAft>
                <a:spcPts val="700"/>
              </a:spcAft>
              <a:buSzPts val="1400"/>
              <a:buChar char="○"/>
            </a:pPr>
            <a:r>
              <a:rPr lang="en"/>
              <a:t>Keep totalgrossprofit, totalrevenue, netincome, basiceps</a:t>
            </a:r>
          </a:p>
          <a:p>
            <a:pPr indent="-317500" lvl="1" marL="914400" rtl="0">
              <a:lnSpc>
                <a:spcPct val="115000"/>
              </a:lnSpc>
              <a:spcBef>
                <a:spcPts val="1100"/>
              </a:spcBef>
              <a:spcAft>
                <a:spcPts val="700"/>
              </a:spcAft>
              <a:buSzPts val="1400"/>
              <a:buChar char="○"/>
            </a:pPr>
            <a:r>
              <a:rPr lang="en"/>
              <a:t>operatingrevenue is 0s so we decided to drop them</a:t>
            </a:r>
          </a:p>
          <a:p>
            <a:pPr indent="-317500" lvl="0" marL="457200" rtl="0">
              <a:lnSpc>
                <a:spcPct val="115000"/>
              </a:lnSpc>
              <a:spcBef>
                <a:spcPts val="1100"/>
              </a:spcBef>
              <a:spcAft>
                <a:spcPts val="700"/>
              </a:spcAft>
              <a:buSzPts val="1400"/>
              <a:buChar char="●"/>
            </a:pPr>
            <a:r>
              <a:rPr lang="en"/>
              <a:t>News data starts from 2015</a:t>
            </a:r>
          </a:p>
          <a:p>
            <a:pPr indent="-317500" lvl="1" marL="914400" rtl="0">
              <a:lnSpc>
                <a:spcPct val="115000"/>
              </a:lnSpc>
              <a:spcBef>
                <a:spcPts val="1100"/>
              </a:spcBef>
              <a:spcAft>
                <a:spcPts val="700"/>
              </a:spcAft>
              <a:buSzPts val="1400"/>
              <a:buChar char="○"/>
            </a:pPr>
            <a:r>
              <a:rPr lang="en"/>
              <a:t>subjectivity, positivity, sell, buy</a:t>
            </a:r>
          </a:p>
          <a:p>
            <a:pPr indent="-317500" lvl="1" marL="914400" rtl="0">
              <a:lnSpc>
                <a:spcPct val="115000"/>
              </a:lnSpc>
              <a:spcBef>
                <a:spcPts val="1100"/>
              </a:spcBef>
              <a:spcAft>
                <a:spcPts val="700"/>
              </a:spcAft>
              <a:buSzPts val="1400"/>
              <a:buChar char="○"/>
            </a:pPr>
            <a:r>
              <a:rPr lang="en"/>
              <a:t>buy, sell are sparse. </a:t>
            </a:r>
          </a:p>
          <a:p>
            <a:pPr indent="-295275" lvl="0" marL="457200" rtl="0">
              <a:lnSpc>
                <a:spcPct val="115000"/>
              </a:lnSpc>
              <a:spcBef>
                <a:spcPts val="1100"/>
              </a:spcBef>
              <a:spcAft>
                <a:spcPts val="700"/>
              </a:spcAft>
              <a:buSzPts val="1050"/>
              <a:buChar char="●"/>
            </a:pPr>
            <a:r>
              <a:rPr lang="en"/>
              <a:t>Data quality concerns</a:t>
            </a:r>
          </a:p>
          <a:p>
            <a:pPr indent="0" lvl="0" marL="0" rtl="0">
              <a:lnSpc>
                <a:spcPct val="115000"/>
              </a:lnSpc>
              <a:spcBef>
                <a:spcPts val="1100"/>
              </a:spcBef>
              <a:spcAft>
                <a:spcPts val="700"/>
              </a:spcAft>
              <a:buNone/>
            </a:pPr>
            <a:r>
              <a:rPr lang="en"/>
              <a:t>We decided to use the latest start date 2015</a:t>
            </a:r>
          </a:p>
          <a:p>
            <a:pPr indent="0" lvl="0" marL="0" rtl="0">
              <a:lnSpc>
                <a:spcPct val="115000"/>
              </a:lnSpc>
              <a:spcBef>
                <a:spcPts val="1100"/>
              </a:spcBef>
              <a:spcAft>
                <a:spcPts val="700"/>
              </a:spcAft>
              <a:buNone/>
            </a:pPr>
            <a:r>
              <a:t/>
            </a:r>
            <a:endParaRPr/>
          </a:p>
        </p:txBody>
      </p:sp>
      <p:pic>
        <p:nvPicPr>
          <p:cNvPr descr="Screen Shot 2017-11-12 at 12.06.58 PM.png" id="123" name="Shape 123"/>
          <p:cNvPicPr preferRelativeResize="0"/>
          <p:nvPr/>
        </p:nvPicPr>
        <p:blipFill>
          <a:blip r:embed="rId3">
            <a:alphaModFix/>
          </a:blip>
          <a:stretch>
            <a:fillRect/>
          </a:stretch>
        </p:blipFill>
        <p:spPr>
          <a:xfrm>
            <a:off x="6745325" y="440250"/>
            <a:ext cx="2246275" cy="4285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127" name="Shape 127"/>
        <p:cNvGrpSpPr/>
        <p:nvPr/>
      </p:nvGrpSpPr>
      <p:grpSpPr>
        <a:xfrm>
          <a:off x="0" y="0"/>
          <a:ext cx="0" cy="0"/>
          <a:chOff x="0" y="0"/>
          <a:chExt cx="0" cy="0"/>
        </a:xfrm>
      </p:grpSpPr>
      <p:sp>
        <p:nvSpPr>
          <p:cNvPr id="128" name="Shape 128"/>
          <p:cNvSpPr txBox="1"/>
          <p:nvPr/>
        </p:nvSpPr>
        <p:spPr>
          <a:xfrm>
            <a:off x="2005400" y="234875"/>
            <a:ext cx="4944000" cy="4644000"/>
          </a:xfrm>
          <a:prstGeom prst="rect">
            <a:avLst/>
          </a:prstGeom>
          <a:noFill/>
          <a:ln>
            <a:noFill/>
          </a:ln>
        </p:spPr>
        <p:txBody>
          <a:bodyPr anchorCtr="0" anchor="t" bIns="91425" lIns="91425" rIns="91425" wrap="square" tIns="91425">
            <a:noAutofit/>
          </a:bodyPr>
          <a:lstStyle/>
          <a:p>
            <a:pPr indent="0" lvl="0" marL="0">
              <a:spcBef>
                <a:spcPts val="0"/>
              </a:spcBef>
              <a:buNone/>
            </a:pPr>
            <a:r>
              <a:t/>
            </a:r>
            <a:endParaRPr/>
          </a:p>
        </p:txBody>
      </p:sp>
      <p:sp>
        <p:nvSpPr>
          <p:cNvPr id="129" name="Shape 129"/>
          <p:cNvSpPr txBox="1"/>
          <p:nvPr/>
        </p:nvSpPr>
        <p:spPr>
          <a:xfrm>
            <a:off x="1993175" y="186450"/>
            <a:ext cx="6940800" cy="4778700"/>
          </a:xfrm>
          <a:prstGeom prst="rect">
            <a:avLst/>
          </a:prstGeom>
          <a:noFill/>
          <a:ln>
            <a:noFill/>
          </a:ln>
        </p:spPr>
        <p:txBody>
          <a:bodyPr anchorCtr="0" anchor="t" bIns="91425" lIns="91425" rIns="91425" wrap="square" tIns="91425">
            <a:noAutofit/>
          </a:bodyPr>
          <a:lstStyle/>
          <a:p>
            <a:pPr indent="0" lvl="0" marL="0" rtl="0">
              <a:spcBef>
                <a:spcPts val="0"/>
              </a:spcBef>
              <a:buNone/>
            </a:pPr>
            <a:r>
              <a:rPr lang="en" sz="1800"/>
              <a:t>Models using time-series and LSTM</a:t>
            </a:r>
          </a:p>
          <a:p>
            <a:pPr indent="0" lvl="0" marL="0" rtl="0">
              <a:spcBef>
                <a:spcPts val="0"/>
              </a:spcBef>
              <a:buNone/>
            </a:pPr>
            <a:r>
              <a:rPr lang="en" sz="1100"/>
              <a:t>For each stock:</a:t>
            </a:r>
          </a:p>
          <a:p>
            <a:pPr indent="-298450" lvl="0" marL="457200" rtl="0">
              <a:spcBef>
                <a:spcPts val="0"/>
              </a:spcBef>
              <a:spcAft>
                <a:spcPts val="0"/>
              </a:spcAft>
              <a:buSzPts val="1100"/>
              <a:buChar char="●"/>
            </a:pPr>
            <a:r>
              <a:rPr lang="en" sz="1100"/>
              <a:t>Combine the 3 datasets since 2015</a:t>
            </a:r>
          </a:p>
          <a:p>
            <a:pPr indent="-298450" lvl="0" marL="457200" rtl="0">
              <a:spcBef>
                <a:spcPts val="0"/>
              </a:spcBef>
              <a:spcAft>
                <a:spcPts val="0"/>
              </a:spcAft>
              <a:buSzPts val="1100"/>
              <a:buChar char="●"/>
            </a:pPr>
            <a:r>
              <a:rPr lang="en" sz="1100"/>
              <a:t>Create time-series dataset to predict different long-term prices: 30, 45, 60 days</a:t>
            </a:r>
          </a:p>
          <a:p>
            <a:pPr indent="-298450" lvl="0" marL="457200" rtl="0">
              <a:spcBef>
                <a:spcPts val="0"/>
              </a:spcBef>
              <a:spcAft>
                <a:spcPts val="0"/>
              </a:spcAft>
              <a:buSzPts val="1100"/>
              <a:buChar char="●"/>
            </a:pPr>
            <a:r>
              <a:rPr lang="en" sz="1100"/>
              <a:t>Train data: before the last 90 days. Test data: last 90 days</a:t>
            </a:r>
          </a:p>
          <a:p>
            <a:pPr indent="-298450" lvl="0" marL="457200" rtl="0">
              <a:spcBef>
                <a:spcPts val="0"/>
              </a:spcBef>
              <a:spcAft>
                <a:spcPts val="0"/>
              </a:spcAft>
              <a:buSzPts val="1100"/>
              <a:buChar char="●"/>
            </a:pPr>
            <a:r>
              <a:rPr lang="en" sz="1100"/>
              <a:t>LSTM: </a:t>
            </a:r>
            <a:r>
              <a:rPr lang="en" sz="1100">
                <a:solidFill>
                  <a:srgbClr val="333333"/>
                </a:solidFill>
              </a:rPr>
              <a:t>Recurrent networks, of which LSTM is one of the most successful, are generally useful when you're dealing with a time series.</a:t>
            </a:r>
          </a:p>
          <a:p>
            <a:pPr indent="-298450" lvl="1" marL="914400" rtl="0">
              <a:spcBef>
                <a:spcPts val="0"/>
              </a:spcBef>
              <a:spcAft>
                <a:spcPts val="0"/>
              </a:spcAft>
              <a:buClr>
                <a:srgbClr val="333333"/>
              </a:buClr>
              <a:buSzPts val="1100"/>
              <a:buChar char="○"/>
            </a:pPr>
            <a:r>
              <a:rPr lang="en" sz="1100">
                <a:solidFill>
                  <a:srgbClr val="333333"/>
                </a:solidFill>
              </a:rPr>
              <a:t>Very good at holding long term memories</a:t>
            </a:r>
          </a:p>
          <a:p>
            <a:pPr indent="-298450" lvl="1" marL="914400" rtl="0">
              <a:spcBef>
                <a:spcPts val="0"/>
              </a:spcBef>
              <a:spcAft>
                <a:spcPts val="0"/>
              </a:spcAft>
              <a:buClr>
                <a:srgbClr val="333333"/>
              </a:buClr>
              <a:buSzPts val="1100"/>
              <a:buChar char="○"/>
            </a:pPr>
            <a:r>
              <a:rPr lang="en" sz="1100">
                <a:solidFill>
                  <a:srgbClr val="333333"/>
                </a:solidFill>
              </a:rPr>
              <a:t>Long term dependencies in the network is done by gating mechanisms</a:t>
            </a:r>
          </a:p>
          <a:p>
            <a:pPr indent="-298450" lvl="0" marL="457200" rtl="0">
              <a:spcBef>
                <a:spcPts val="0"/>
              </a:spcBef>
              <a:spcAft>
                <a:spcPts val="0"/>
              </a:spcAft>
              <a:buClr>
                <a:srgbClr val="333333"/>
              </a:buClr>
              <a:buSzPts val="1100"/>
              <a:buChar char="●"/>
            </a:pPr>
            <a:r>
              <a:rPr lang="en" sz="1100">
                <a:solidFill>
                  <a:srgbClr val="333333"/>
                </a:solidFill>
              </a:rPr>
              <a:t>Cross-validation against test data (last 90-day)</a:t>
            </a:r>
          </a:p>
          <a:p>
            <a:pPr indent="-298450" lvl="0" marL="457200" rtl="0">
              <a:spcBef>
                <a:spcPts val="0"/>
              </a:spcBef>
              <a:buClr>
                <a:srgbClr val="333333"/>
              </a:buClr>
              <a:buSzPts val="1100"/>
              <a:buChar char="●"/>
            </a:pPr>
            <a:r>
              <a:rPr lang="en" sz="1100">
                <a:solidFill>
                  <a:srgbClr val="333333"/>
                </a:solidFill>
              </a:rPr>
              <a:t>Minimize overfitting: early stopping (see </a:t>
            </a:r>
            <a:r>
              <a:rPr lang="en" sz="1100" u="sng">
                <a:solidFill>
                  <a:schemeClr val="hlink"/>
                </a:solidFill>
                <a:hlinkClick r:id="rId3"/>
              </a:rPr>
              <a:t>details</a:t>
            </a:r>
            <a:r>
              <a:rPr lang="en" sz="1100">
                <a:solidFill>
                  <a:srgbClr val="333333"/>
                </a:solidFill>
              </a:rPr>
              <a:t>)</a:t>
            </a:r>
          </a:p>
          <a:p>
            <a:pPr indent="0" lvl="0" marL="0" rtl="0">
              <a:spcBef>
                <a:spcPts val="0"/>
              </a:spcBef>
              <a:buNone/>
            </a:pPr>
            <a:r>
              <a:t/>
            </a:r>
            <a:endParaRPr/>
          </a:p>
          <a:p>
            <a:pPr indent="0" lvl="0" marL="0" rtl="0">
              <a:spcBef>
                <a:spcPts val="0"/>
              </a:spcBef>
              <a:buNone/>
            </a:pPr>
            <a:r>
              <a:t/>
            </a:r>
            <a:endParaRPr/>
          </a:p>
        </p:txBody>
      </p:sp>
      <p:pic>
        <p:nvPicPr>
          <p:cNvPr descr="Screen Shot 2017-11-12 at 10.58.10 AM.png" id="130" name="Shape 130"/>
          <p:cNvPicPr preferRelativeResize="0"/>
          <p:nvPr/>
        </p:nvPicPr>
        <p:blipFill rotWithShape="1">
          <a:blip r:embed="rId4">
            <a:alphaModFix/>
          </a:blip>
          <a:srcRect b="-2710" l="0" r="0" t="2710"/>
          <a:stretch/>
        </p:blipFill>
        <p:spPr>
          <a:xfrm>
            <a:off x="6486550" y="2190850"/>
            <a:ext cx="2020275" cy="2774301"/>
          </a:xfrm>
          <a:prstGeom prst="rect">
            <a:avLst/>
          </a:prstGeom>
          <a:noFill/>
          <a:ln>
            <a:noFill/>
          </a:ln>
        </p:spPr>
      </p:pic>
      <p:pic>
        <p:nvPicPr>
          <p:cNvPr descr="MSFT.png" id="131" name="Shape 131"/>
          <p:cNvPicPr preferRelativeResize="0"/>
          <p:nvPr/>
        </p:nvPicPr>
        <p:blipFill>
          <a:blip r:embed="rId5">
            <a:alphaModFix/>
          </a:blip>
          <a:stretch>
            <a:fillRect/>
          </a:stretch>
        </p:blipFill>
        <p:spPr>
          <a:xfrm>
            <a:off x="2511075" y="2487350"/>
            <a:ext cx="3287350" cy="2391525"/>
          </a:xfrm>
          <a:prstGeom prst="rect">
            <a:avLst/>
          </a:prstGeom>
          <a:noFill/>
          <a:ln>
            <a:noFill/>
          </a:ln>
        </p:spPr>
      </p:pic>
      <p:sp>
        <p:nvSpPr>
          <p:cNvPr id="132" name="Shape 132"/>
          <p:cNvSpPr txBox="1"/>
          <p:nvPr/>
        </p:nvSpPr>
        <p:spPr>
          <a:xfrm>
            <a:off x="199000" y="1856900"/>
            <a:ext cx="1371600" cy="750300"/>
          </a:xfrm>
          <a:prstGeom prst="rect">
            <a:avLst/>
          </a:prstGeom>
          <a:noFill/>
          <a:ln>
            <a:noFill/>
          </a:ln>
        </p:spPr>
        <p:txBody>
          <a:bodyPr anchorCtr="0" anchor="t" bIns="91425" lIns="91425" rIns="91425" wrap="square" tIns="91425">
            <a:noAutofit/>
          </a:bodyPr>
          <a:lstStyle/>
          <a:p>
            <a:pPr indent="0" lvl="0" marL="0" rtl="0">
              <a:spcBef>
                <a:spcPts val="0"/>
              </a:spcBef>
              <a:buNone/>
            </a:pPr>
            <a:r>
              <a:rPr lang="en" sz="1800">
                <a:solidFill>
                  <a:schemeClr val="lt1"/>
                </a:solidFill>
                <a:latin typeface="Roboto"/>
                <a:ea typeface="Roboto"/>
                <a:cs typeface="Roboto"/>
                <a:sym typeface="Roboto"/>
              </a:rPr>
              <a:t>Models &amp; Predictions</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136" name="Shape 136"/>
        <p:cNvGrpSpPr/>
        <p:nvPr/>
      </p:nvGrpSpPr>
      <p:grpSpPr>
        <a:xfrm>
          <a:off x="0" y="0"/>
          <a:ext cx="0" cy="0"/>
          <a:chOff x="0" y="0"/>
          <a:chExt cx="0" cy="0"/>
        </a:xfrm>
      </p:grpSpPr>
      <p:sp>
        <p:nvSpPr>
          <p:cNvPr id="137" name="Shape 137"/>
          <p:cNvSpPr txBox="1"/>
          <p:nvPr>
            <p:ph type="title"/>
          </p:nvPr>
        </p:nvSpPr>
        <p:spPr>
          <a:xfrm>
            <a:off x="173000" y="357800"/>
            <a:ext cx="1371600" cy="2447100"/>
          </a:xfrm>
          <a:prstGeom prst="rect">
            <a:avLst/>
          </a:prstGeom>
        </p:spPr>
        <p:txBody>
          <a:bodyPr anchorCtr="0" anchor="b" bIns="91425" lIns="91425" rIns="91425" wrap="square" tIns="91425">
            <a:noAutofit/>
          </a:bodyPr>
          <a:lstStyle/>
          <a:p>
            <a:pPr indent="0" lvl="0" marL="0" rtl="0">
              <a:spcBef>
                <a:spcPts val="0"/>
              </a:spcBef>
              <a:buNone/>
            </a:pPr>
            <a:r>
              <a:rPr lang="en" sz="1800"/>
              <a:t>Models &amp; Predictions (cont’d)</a:t>
            </a:r>
          </a:p>
        </p:txBody>
      </p:sp>
      <p:sp>
        <p:nvSpPr>
          <p:cNvPr id="138" name="Shape 138"/>
          <p:cNvSpPr txBox="1"/>
          <p:nvPr/>
        </p:nvSpPr>
        <p:spPr>
          <a:xfrm>
            <a:off x="2005400" y="234875"/>
            <a:ext cx="4944000" cy="4644000"/>
          </a:xfrm>
          <a:prstGeom prst="rect">
            <a:avLst/>
          </a:prstGeom>
          <a:noFill/>
          <a:ln>
            <a:noFill/>
          </a:ln>
        </p:spPr>
        <p:txBody>
          <a:bodyPr anchorCtr="0" anchor="t" bIns="91425" lIns="91425" rIns="91425" wrap="square" tIns="91425">
            <a:noAutofit/>
          </a:bodyPr>
          <a:lstStyle/>
          <a:p>
            <a:pPr indent="0" lvl="0" marL="0">
              <a:spcBef>
                <a:spcPts val="0"/>
              </a:spcBef>
              <a:buNone/>
            </a:pPr>
            <a:r>
              <a:t/>
            </a:r>
            <a:endParaRPr/>
          </a:p>
        </p:txBody>
      </p:sp>
      <p:sp>
        <p:nvSpPr>
          <p:cNvPr id="139" name="Shape 139"/>
          <p:cNvSpPr txBox="1"/>
          <p:nvPr/>
        </p:nvSpPr>
        <p:spPr>
          <a:xfrm>
            <a:off x="1993175" y="186450"/>
            <a:ext cx="6940800" cy="4778700"/>
          </a:xfrm>
          <a:prstGeom prst="rect">
            <a:avLst/>
          </a:prstGeom>
          <a:noFill/>
          <a:ln>
            <a:noFill/>
          </a:ln>
        </p:spPr>
        <p:txBody>
          <a:bodyPr anchorCtr="0" anchor="t" bIns="91425" lIns="91425" rIns="91425" wrap="square" tIns="91425">
            <a:noAutofit/>
          </a:bodyPr>
          <a:lstStyle/>
          <a:p>
            <a:pPr indent="0" lvl="0" marL="0" rtl="0">
              <a:spcBef>
                <a:spcPts val="0"/>
              </a:spcBef>
              <a:buNone/>
            </a:pPr>
            <a:r>
              <a:rPr lang="en" sz="1800"/>
              <a:t>Parameter</a:t>
            </a:r>
            <a:r>
              <a:rPr lang="en" sz="1800"/>
              <a:t> Tuning</a:t>
            </a:r>
          </a:p>
          <a:p>
            <a:pPr indent="0" lvl="0" marL="0" rtl="0">
              <a:spcBef>
                <a:spcPts val="0"/>
              </a:spcBef>
              <a:buNone/>
            </a:pPr>
            <a:r>
              <a:t/>
            </a:r>
            <a:endParaRPr/>
          </a:p>
          <a:p>
            <a:pPr indent="0" lvl="0" marL="0">
              <a:spcBef>
                <a:spcPts val="0"/>
              </a:spcBef>
              <a:buNone/>
            </a:pPr>
            <a:r>
              <a:rPr lang="en" sz="1200"/>
              <a:t>We pick some parameters to tune for optimal RMSE and use them in config file for modeling</a:t>
            </a:r>
          </a:p>
          <a:p>
            <a:pPr indent="0" lvl="0" marL="0">
              <a:spcBef>
                <a:spcPts val="0"/>
              </a:spcBef>
              <a:buNone/>
            </a:pPr>
            <a:r>
              <a:rPr lang="en" sz="1200"/>
              <a:t>Ex: The optimal number of neurons for models to predict 30-day stock prices can be different from 45 or 60-day models (see the end of this </a:t>
            </a:r>
            <a:r>
              <a:rPr lang="en" sz="1200" u="sng">
                <a:solidFill>
                  <a:schemeClr val="hlink"/>
                </a:solidFill>
                <a:hlinkClick r:id="rId3"/>
              </a:rPr>
              <a:t>notebook</a:t>
            </a:r>
            <a:r>
              <a:rPr lang="en" sz="1200"/>
              <a:t> for more details)</a:t>
            </a:r>
          </a:p>
          <a:p>
            <a:pPr indent="0" lvl="0" marL="0" rtl="0">
              <a:spcBef>
                <a:spcPts val="0"/>
              </a:spcBef>
              <a:buNone/>
            </a:pPr>
            <a:r>
              <a:t/>
            </a:r>
            <a:endParaRPr sz="1200"/>
          </a:p>
        </p:txBody>
      </p:sp>
      <p:pic>
        <p:nvPicPr>
          <p:cNvPr id="140" name="Shape 140"/>
          <p:cNvPicPr preferRelativeResize="0"/>
          <p:nvPr/>
        </p:nvPicPr>
        <p:blipFill>
          <a:blip r:embed="rId4">
            <a:alphaModFix/>
          </a:blip>
          <a:stretch>
            <a:fillRect/>
          </a:stretch>
        </p:blipFill>
        <p:spPr>
          <a:xfrm>
            <a:off x="4130999" y="3302700"/>
            <a:ext cx="2501200" cy="1547775"/>
          </a:xfrm>
          <a:prstGeom prst="rect">
            <a:avLst/>
          </a:prstGeom>
          <a:noFill/>
          <a:ln>
            <a:noFill/>
          </a:ln>
        </p:spPr>
      </p:pic>
      <p:pic>
        <p:nvPicPr>
          <p:cNvPr id="141" name="Shape 141"/>
          <p:cNvPicPr preferRelativeResize="0"/>
          <p:nvPr/>
        </p:nvPicPr>
        <p:blipFill>
          <a:blip r:embed="rId5">
            <a:alphaModFix/>
          </a:blip>
          <a:stretch>
            <a:fillRect/>
          </a:stretch>
        </p:blipFill>
        <p:spPr>
          <a:xfrm>
            <a:off x="2524975" y="1406250"/>
            <a:ext cx="5702700" cy="1896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1B0583"/>
        </a:solidFill>
      </p:bgPr>
    </p:bg>
    <p:spTree>
      <p:nvGrpSpPr>
        <p:cNvPr id="145" name="Shape 145"/>
        <p:cNvGrpSpPr/>
        <p:nvPr/>
      </p:nvGrpSpPr>
      <p:grpSpPr>
        <a:xfrm>
          <a:off x="0" y="0"/>
          <a:ext cx="0" cy="0"/>
          <a:chOff x="0" y="0"/>
          <a:chExt cx="0" cy="0"/>
        </a:xfrm>
      </p:grpSpPr>
      <p:sp>
        <p:nvSpPr>
          <p:cNvPr id="146" name="Shape 146"/>
          <p:cNvSpPr txBox="1"/>
          <p:nvPr>
            <p:ph type="title"/>
          </p:nvPr>
        </p:nvSpPr>
        <p:spPr>
          <a:xfrm>
            <a:off x="274375" y="0"/>
            <a:ext cx="8222100" cy="767700"/>
          </a:xfrm>
          <a:prstGeom prst="rect">
            <a:avLst/>
          </a:prstGeom>
        </p:spPr>
        <p:txBody>
          <a:bodyPr anchorCtr="0" anchor="b" bIns="91425" lIns="91425" rIns="91425" wrap="square" tIns="91425">
            <a:noAutofit/>
          </a:bodyPr>
          <a:lstStyle/>
          <a:p>
            <a:pPr indent="0" lvl="0" marL="0" rtl="0">
              <a:spcBef>
                <a:spcPts val="0"/>
              </a:spcBef>
              <a:buNone/>
            </a:pPr>
            <a:r>
              <a:rPr lang="en"/>
              <a:t>Results &amp; Evaluation Criteria</a:t>
            </a:r>
          </a:p>
        </p:txBody>
      </p:sp>
      <p:sp>
        <p:nvSpPr>
          <p:cNvPr id="147" name="Shape 147"/>
          <p:cNvSpPr txBox="1"/>
          <p:nvPr>
            <p:ph idx="1" type="body"/>
          </p:nvPr>
        </p:nvSpPr>
        <p:spPr>
          <a:xfrm>
            <a:off x="248100" y="861975"/>
            <a:ext cx="8647800" cy="4088400"/>
          </a:xfrm>
          <a:prstGeom prst="rect">
            <a:avLst/>
          </a:prstGeom>
        </p:spPr>
        <p:txBody>
          <a:bodyPr anchorCtr="0" anchor="t" bIns="91425" lIns="91425" rIns="91425" wrap="square" tIns="91425">
            <a:noAutofit/>
          </a:bodyPr>
          <a:lstStyle/>
          <a:p>
            <a:pPr indent="0" lvl="0" marL="0" rtl="0">
              <a:spcBef>
                <a:spcPts val="0"/>
              </a:spcBef>
              <a:spcAft>
                <a:spcPts val="0"/>
              </a:spcAft>
              <a:buNone/>
            </a:pPr>
            <a:r>
              <a:rPr b="1" lang="en" sz="1200">
                <a:solidFill>
                  <a:srgbClr val="000000"/>
                </a:solidFill>
                <a:latin typeface="Arial"/>
                <a:ea typeface="Arial"/>
                <a:cs typeface="Arial"/>
                <a:sym typeface="Arial"/>
              </a:rPr>
              <a:t>Results:</a:t>
            </a:r>
          </a:p>
          <a:p>
            <a:pPr indent="0" lvl="0" marL="0" rtl="0">
              <a:spcBef>
                <a:spcPts val="0"/>
              </a:spcBef>
              <a:spcAft>
                <a:spcPts val="0"/>
              </a:spcAft>
              <a:buNone/>
            </a:pPr>
            <a:r>
              <a:rPr lang="en" sz="1200">
                <a:solidFill>
                  <a:srgbClr val="000000"/>
                </a:solidFill>
                <a:latin typeface="Arial"/>
                <a:ea typeface="Arial"/>
                <a:cs typeface="Arial"/>
                <a:sym typeface="Arial"/>
              </a:rPr>
              <a:t>The solution provides recommendation with a list of 10 stocks out of S&amp;P 500 pool to users based on a combination of predicted return and the accuracy of the prediction. The solution also considered risk aversion and the expected return period.</a:t>
            </a:r>
          </a:p>
          <a:p>
            <a:pPr indent="0" lvl="0" marL="0" rtl="0">
              <a:spcBef>
                <a:spcPts val="0"/>
              </a:spcBef>
              <a:spcAft>
                <a:spcPts val="0"/>
              </a:spcAft>
              <a:buNone/>
            </a:pPr>
            <a:r>
              <a:t/>
            </a:r>
            <a:endParaRPr sz="1400">
              <a:solidFill>
                <a:srgbClr val="000000"/>
              </a:solidFill>
              <a:latin typeface="Arial"/>
              <a:ea typeface="Arial"/>
              <a:cs typeface="Arial"/>
              <a:sym typeface="Arial"/>
            </a:endParaRPr>
          </a:p>
          <a:p>
            <a:pPr indent="0" lvl="0" marL="0" rtl="0">
              <a:spcBef>
                <a:spcPts val="0"/>
              </a:spcBef>
              <a:spcAft>
                <a:spcPts val="0"/>
              </a:spcAft>
              <a:buNone/>
            </a:pPr>
            <a:r>
              <a:t/>
            </a:r>
            <a:endParaRPr sz="1400">
              <a:solidFill>
                <a:srgbClr val="000000"/>
              </a:solidFill>
              <a:latin typeface="Arial"/>
              <a:ea typeface="Arial"/>
              <a:cs typeface="Arial"/>
              <a:sym typeface="Arial"/>
            </a:endParaRPr>
          </a:p>
          <a:p>
            <a:pPr indent="0" lvl="0" marL="0" rtl="0">
              <a:spcBef>
                <a:spcPts val="0"/>
              </a:spcBef>
              <a:spcAft>
                <a:spcPts val="0"/>
              </a:spcAft>
              <a:buNone/>
            </a:pPr>
            <a:r>
              <a:t/>
            </a:r>
            <a:endParaRPr sz="1400">
              <a:solidFill>
                <a:srgbClr val="000000"/>
              </a:solidFill>
              <a:latin typeface="Arial"/>
              <a:ea typeface="Arial"/>
              <a:cs typeface="Arial"/>
              <a:sym typeface="Arial"/>
            </a:endParaRPr>
          </a:p>
          <a:p>
            <a:pPr indent="0" lvl="0" marL="0" rtl="0">
              <a:spcBef>
                <a:spcPts val="0"/>
              </a:spcBef>
              <a:spcAft>
                <a:spcPts val="0"/>
              </a:spcAft>
              <a:buNone/>
            </a:pPr>
            <a:r>
              <a:t/>
            </a:r>
            <a:endParaRPr sz="1400">
              <a:solidFill>
                <a:srgbClr val="000000"/>
              </a:solidFill>
              <a:latin typeface="Arial"/>
              <a:ea typeface="Arial"/>
              <a:cs typeface="Arial"/>
              <a:sym typeface="Arial"/>
            </a:endParaRPr>
          </a:p>
          <a:p>
            <a:pPr indent="0" lvl="0" marL="0" rtl="0">
              <a:spcBef>
                <a:spcPts val="0"/>
              </a:spcBef>
              <a:spcAft>
                <a:spcPts val="0"/>
              </a:spcAft>
              <a:buNone/>
            </a:pPr>
            <a:r>
              <a:t/>
            </a:r>
            <a:endParaRPr b="1" sz="1400">
              <a:solidFill>
                <a:srgbClr val="000000"/>
              </a:solidFill>
              <a:latin typeface="Arial"/>
              <a:ea typeface="Arial"/>
              <a:cs typeface="Arial"/>
              <a:sym typeface="Arial"/>
            </a:endParaRPr>
          </a:p>
          <a:p>
            <a:pPr indent="0" lvl="0" marL="0" rtl="0">
              <a:spcBef>
                <a:spcPts val="0"/>
              </a:spcBef>
              <a:spcAft>
                <a:spcPts val="0"/>
              </a:spcAft>
              <a:buNone/>
            </a:pPr>
            <a:r>
              <a:rPr b="1" lang="en" sz="1200">
                <a:solidFill>
                  <a:srgbClr val="000000"/>
                </a:solidFill>
                <a:latin typeface="Arial"/>
                <a:ea typeface="Arial"/>
                <a:cs typeface="Arial"/>
                <a:sym typeface="Arial"/>
              </a:rPr>
              <a:t>Evaluation:</a:t>
            </a:r>
          </a:p>
          <a:p>
            <a:pPr indent="-304800" lvl="0" marL="457200" rtl="0">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Used RMSE (</a:t>
            </a:r>
            <a:r>
              <a:rPr lang="en" sz="1200">
                <a:solidFill>
                  <a:srgbClr val="000000"/>
                </a:solidFill>
                <a:highlight>
                  <a:srgbClr val="FFFFFF"/>
                </a:highlight>
                <a:latin typeface="Arial"/>
                <a:ea typeface="Arial"/>
                <a:cs typeface="Arial"/>
                <a:sym typeface="Arial"/>
              </a:rPr>
              <a:t>root-mean-square error)</a:t>
            </a:r>
            <a:r>
              <a:rPr lang="en" sz="1200">
                <a:solidFill>
                  <a:srgbClr val="000000"/>
                </a:solidFill>
                <a:latin typeface="Arial"/>
                <a:ea typeface="Arial"/>
                <a:cs typeface="Arial"/>
                <a:sym typeface="Arial"/>
              </a:rPr>
              <a:t> to measure the </a:t>
            </a:r>
            <a:r>
              <a:rPr b="1" lang="en" sz="1200">
                <a:solidFill>
                  <a:srgbClr val="000000"/>
                </a:solidFill>
                <a:latin typeface="Arial"/>
                <a:ea typeface="Arial"/>
                <a:cs typeface="Arial"/>
                <a:sym typeface="Arial"/>
              </a:rPr>
              <a:t>accuracy</a:t>
            </a:r>
            <a:r>
              <a:rPr lang="en" sz="1200">
                <a:solidFill>
                  <a:srgbClr val="000000"/>
                </a:solidFill>
                <a:latin typeface="Arial"/>
                <a:ea typeface="Arial"/>
                <a:cs typeface="Arial"/>
                <a:sym typeface="Arial"/>
              </a:rPr>
              <a:t> of prediction. </a:t>
            </a:r>
            <a:r>
              <a:rPr lang="en" sz="1200">
                <a:solidFill>
                  <a:srgbClr val="000000"/>
                </a:solidFill>
                <a:highlight>
                  <a:srgbClr val="FFFFFF"/>
                </a:highlight>
                <a:latin typeface="Arial"/>
                <a:ea typeface="Arial"/>
                <a:cs typeface="Arial"/>
                <a:sym typeface="Arial"/>
              </a:rPr>
              <a:t>RMSE is a frequently used measure of the differences between values predicted by a model or an estimator and the values actually observed.</a:t>
            </a:r>
          </a:p>
          <a:p>
            <a:pPr indent="-304800" lvl="0" marL="457200" rtl="0">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Leveraged SD (standard deviation) to measure the </a:t>
            </a:r>
            <a:r>
              <a:rPr b="1" lang="en" sz="1200">
                <a:solidFill>
                  <a:srgbClr val="000000"/>
                </a:solidFill>
                <a:latin typeface="Arial"/>
                <a:ea typeface="Arial"/>
                <a:cs typeface="Arial"/>
                <a:sym typeface="Arial"/>
              </a:rPr>
              <a:t>volatility </a:t>
            </a:r>
            <a:r>
              <a:rPr lang="en" sz="1200">
                <a:solidFill>
                  <a:srgbClr val="000000"/>
                </a:solidFill>
                <a:latin typeface="Arial"/>
                <a:ea typeface="Arial"/>
                <a:cs typeface="Arial"/>
                <a:sym typeface="Arial"/>
              </a:rPr>
              <a:t>of stocks during this period - how much the prediction price is changed during this period</a:t>
            </a:r>
          </a:p>
          <a:p>
            <a:pPr indent="-304800" lvl="1" marL="914400" rtl="0">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Low risk: predicted SD &lt; 0.25 percentile</a:t>
            </a:r>
          </a:p>
          <a:p>
            <a:pPr indent="-304800" lvl="1" marL="914400" rtl="0">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Medium risk:  predicted SD is between [0.25, 0.75]</a:t>
            </a:r>
          </a:p>
          <a:p>
            <a:pPr indent="-304800" lvl="1" marL="914400" rtl="0">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High risk: predicted SD &gt; 0.75</a:t>
            </a:r>
          </a:p>
          <a:p>
            <a:pPr indent="-304800" lvl="0" marL="457200" rtl="0">
              <a:spcBef>
                <a:spcPts val="0"/>
              </a:spcBef>
              <a:buClr>
                <a:srgbClr val="000000"/>
              </a:buClr>
              <a:buSzPts val="1200"/>
              <a:buFont typeface="Arial"/>
              <a:buChar char="●"/>
            </a:pPr>
            <a:r>
              <a:rPr lang="en" sz="1200">
                <a:solidFill>
                  <a:srgbClr val="000000"/>
                </a:solidFill>
                <a:latin typeface="Arial"/>
                <a:ea typeface="Arial"/>
                <a:cs typeface="Arial"/>
                <a:sym typeface="Arial"/>
              </a:rPr>
              <a:t>Used S&amp;P 500 index as the benchmark to measure the historical prediction efficiency. </a:t>
            </a:r>
          </a:p>
        </p:txBody>
      </p:sp>
      <p:grpSp>
        <p:nvGrpSpPr>
          <p:cNvPr id="148" name="Shape 148"/>
          <p:cNvGrpSpPr/>
          <p:nvPr/>
        </p:nvGrpSpPr>
        <p:grpSpPr>
          <a:xfrm>
            <a:off x="1477850" y="2147000"/>
            <a:ext cx="6404100" cy="347700"/>
            <a:chOff x="1477850" y="1994600"/>
            <a:chExt cx="6404100" cy="347700"/>
          </a:xfrm>
        </p:grpSpPr>
        <p:sp>
          <p:nvSpPr>
            <p:cNvPr id="149" name="Shape 149"/>
            <p:cNvSpPr/>
            <p:nvPr/>
          </p:nvSpPr>
          <p:spPr>
            <a:xfrm>
              <a:off x="3651050" y="1994600"/>
              <a:ext cx="4230900" cy="347700"/>
            </a:xfrm>
            <a:prstGeom prst="rightArrow">
              <a:avLst>
                <a:gd fmla="val 50000" name="adj1"/>
                <a:gd fmla="val 375057" name="adj2"/>
              </a:avLst>
            </a:prstGeom>
            <a:solidFill>
              <a:srgbClr val="6AA84F"/>
            </a:solidFill>
            <a:ln cap="flat" cmpd="sng" w="9525">
              <a:solidFill>
                <a:srgbClr val="6AA84F"/>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solidFill>
                  <a:srgbClr val="FFFFFF"/>
                </a:solidFill>
              </a:endParaRPr>
            </a:p>
          </p:txBody>
        </p:sp>
        <p:sp>
          <p:nvSpPr>
            <p:cNvPr id="150" name="Shape 150"/>
            <p:cNvSpPr/>
            <p:nvPr/>
          </p:nvSpPr>
          <p:spPr>
            <a:xfrm>
              <a:off x="1477850" y="2081675"/>
              <a:ext cx="2724000" cy="174000"/>
            </a:xfrm>
            <a:prstGeom prst="rect">
              <a:avLst/>
            </a:prstGeom>
            <a:solidFill>
              <a:srgbClr val="FF0000"/>
            </a:solidFill>
            <a:ln cap="flat" cmpd="sng" w="9525">
              <a:solidFill>
                <a:srgbClr val="FF0000"/>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grpSp>
      <p:sp>
        <p:nvSpPr>
          <p:cNvPr id="151" name="Shape 151"/>
          <p:cNvSpPr txBox="1"/>
          <p:nvPr/>
        </p:nvSpPr>
        <p:spPr>
          <a:xfrm>
            <a:off x="6490975" y="1799300"/>
            <a:ext cx="1217100" cy="347700"/>
          </a:xfrm>
          <a:prstGeom prst="rect">
            <a:avLst/>
          </a:prstGeom>
          <a:noFill/>
          <a:ln>
            <a:noFill/>
          </a:ln>
        </p:spPr>
        <p:txBody>
          <a:bodyPr anchorCtr="0" anchor="t" bIns="91425" lIns="91425" rIns="91425" wrap="square" tIns="91425">
            <a:noAutofit/>
          </a:bodyPr>
          <a:lstStyle/>
          <a:p>
            <a:pPr indent="0" lvl="0" marL="0">
              <a:spcBef>
                <a:spcPts val="0"/>
              </a:spcBef>
              <a:buNone/>
            </a:pPr>
            <a:r>
              <a:rPr b="1" lang="en" sz="1200"/>
              <a:t>Recommend</a:t>
            </a:r>
          </a:p>
        </p:txBody>
      </p:sp>
      <p:sp>
        <p:nvSpPr>
          <p:cNvPr id="152" name="Shape 152"/>
          <p:cNvSpPr txBox="1"/>
          <p:nvPr/>
        </p:nvSpPr>
        <p:spPr>
          <a:xfrm>
            <a:off x="927275" y="2342300"/>
            <a:ext cx="1535700" cy="347700"/>
          </a:xfrm>
          <a:prstGeom prst="rect">
            <a:avLst/>
          </a:prstGeom>
          <a:noFill/>
          <a:ln>
            <a:noFill/>
          </a:ln>
        </p:spPr>
        <p:txBody>
          <a:bodyPr anchorCtr="0" anchor="t" bIns="91425" lIns="91425" rIns="91425" wrap="square" tIns="91425">
            <a:noAutofit/>
          </a:bodyPr>
          <a:lstStyle/>
          <a:p>
            <a:pPr indent="0" lvl="0" marL="0" rtl="0">
              <a:spcBef>
                <a:spcPts val="0"/>
              </a:spcBef>
              <a:buNone/>
            </a:pPr>
            <a:r>
              <a:rPr b="1" lang="en" sz="1200"/>
              <a:t>Not </a:t>
            </a:r>
            <a:r>
              <a:rPr b="1" lang="en" sz="1200"/>
              <a:t>Recommend</a:t>
            </a:r>
          </a:p>
        </p:txBody>
      </p:sp>
      <p:sp>
        <p:nvSpPr>
          <p:cNvPr id="153" name="Shape 153"/>
          <p:cNvSpPr/>
          <p:nvPr/>
        </p:nvSpPr>
        <p:spPr>
          <a:xfrm>
            <a:off x="2588875" y="2023600"/>
            <a:ext cx="3593100" cy="87000"/>
          </a:xfrm>
          <a:prstGeom prst="rightArrow">
            <a:avLst>
              <a:gd fmla="val 50000" name="adj1"/>
              <a:gd fmla="val 566091" name="adj2"/>
            </a:avLst>
          </a:prstGeom>
          <a:solidFill>
            <a:schemeClr val="lt2"/>
          </a:solidFill>
          <a:ln cap="flat" cmpd="sng" w="9525">
            <a:solidFill>
              <a:srgbClr val="EFEFEF"/>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154" name="Shape 154"/>
          <p:cNvSpPr txBox="1"/>
          <p:nvPr/>
        </p:nvSpPr>
        <p:spPr>
          <a:xfrm>
            <a:off x="3426850" y="1675900"/>
            <a:ext cx="1760100" cy="347700"/>
          </a:xfrm>
          <a:prstGeom prst="rect">
            <a:avLst/>
          </a:prstGeom>
          <a:noFill/>
          <a:ln>
            <a:noFill/>
          </a:ln>
        </p:spPr>
        <p:txBody>
          <a:bodyPr anchorCtr="0" anchor="t" bIns="91425" lIns="91425" rIns="91425" wrap="square" tIns="91425">
            <a:noAutofit/>
          </a:bodyPr>
          <a:lstStyle/>
          <a:p>
            <a:pPr indent="0" lvl="0" marL="0" rtl="0" algn="ctr">
              <a:spcBef>
                <a:spcPts val="0"/>
              </a:spcBef>
              <a:buNone/>
            </a:pPr>
            <a:r>
              <a:rPr b="1" lang="en" sz="1200"/>
              <a:t>Predicted Return</a:t>
            </a:r>
          </a:p>
        </p:txBody>
      </p:sp>
      <p:sp>
        <p:nvSpPr>
          <p:cNvPr id="155" name="Shape 155"/>
          <p:cNvSpPr/>
          <p:nvPr/>
        </p:nvSpPr>
        <p:spPr>
          <a:xfrm rot="10800000">
            <a:off x="2436475" y="2784525"/>
            <a:ext cx="3593100" cy="87000"/>
          </a:xfrm>
          <a:prstGeom prst="rightArrow">
            <a:avLst>
              <a:gd fmla="val 50000" name="adj1"/>
              <a:gd fmla="val 566091" name="adj2"/>
            </a:avLst>
          </a:prstGeom>
          <a:solidFill>
            <a:schemeClr val="lt2"/>
          </a:solidFill>
          <a:ln cap="flat" cmpd="sng" w="9525">
            <a:solidFill>
              <a:srgbClr val="EFEFEF"/>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156" name="Shape 156"/>
          <p:cNvSpPr txBox="1"/>
          <p:nvPr/>
        </p:nvSpPr>
        <p:spPr>
          <a:xfrm>
            <a:off x="3505375" y="2494700"/>
            <a:ext cx="1760100" cy="347700"/>
          </a:xfrm>
          <a:prstGeom prst="rect">
            <a:avLst/>
          </a:prstGeom>
          <a:noFill/>
          <a:ln>
            <a:noFill/>
          </a:ln>
        </p:spPr>
        <p:txBody>
          <a:bodyPr anchorCtr="0" anchor="t" bIns="91425" lIns="91425" rIns="91425" wrap="square" tIns="91425">
            <a:noAutofit/>
          </a:bodyPr>
          <a:lstStyle/>
          <a:p>
            <a:pPr indent="0" lvl="0" marL="0" rtl="0" algn="ctr">
              <a:spcBef>
                <a:spcPts val="0"/>
              </a:spcBef>
              <a:buNone/>
            </a:pPr>
            <a:r>
              <a:rPr b="1" lang="en" sz="1200"/>
              <a:t>RMSE</a:t>
            </a: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